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98" r:id="rId3"/>
    <p:sldId id="331" r:id="rId4"/>
    <p:sldId id="333" r:id="rId5"/>
    <p:sldId id="334" r:id="rId6"/>
    <p:sldId id="335" r:id="rId7"/>
    <p:sldId id="260" r:id="rId8"/>
    <p:sldId id="348" r:id="rId9"/>
    <p:sldId id="272" r:id="rId10"/>
    <p:sldId id="270" r:id="rId11"/>
    <p:sldId id="321" r:id="rId12"/>
    <p:sldId id="354" r:id="rId13"/>
    <p:sldId id="350" r:id="rId14"/>
    <p:sldId id="352" r:id="rId15"/>
    <p:sldId id="351" r:id="rId16"/>
    <p:sldId id="346" r:id="rId17"/>
    <p:sldId id="323" r:id="rId18"/>
    <p:sldId id="309" r:id="rId19"/>
    <p:sldId id="326" r:id="rId20"/>
    <p:sldId id="319" r:id="rId21"/>
    <p:sldId id="349" r:id="rId22"/>
    <p:sldId id="338" r:id="rId23"/>
    <p:sldId id="353" r:id="rId24"/>
    <p:sldId id="320" r:id="rId25"/>
    <p:sldId id="312" r:id="rId26"/>
    <p:sldId id="324" r:id="rId27"/>
    <p:sldId id="343" r:id="rId28"/>
    <p:sldId id="344" r:id="rId29"/>
    <p:sldId id="342" r:id="rId30"/>
    <p:sldId id="345" r:id="rId31"/>
    <p:sldId id="340" r:id="rId32"/>
    <p:sldId id="306" r:id="rId33"/>
    <p:sldId id="301" r:id="rId3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44"/>
    <p:restoredTop sz="95680"/>
  </p:normalViewPr>
  <p:slideViewPr>
    <p:cSldViewPr snapToGrid="0">
      <p:cViewPr varScale="1">
        <p:scale>
          <a:sx n="113" d="100"/>
          <a:sy n="113" d="100"/>
        </p:scale>
        <p:origin x="184" y="1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6057E-0455-4112-8A17-EF9D894ECD7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02ADDE-8E4C-4F64-BA33-4972AE20897C}">
      <dgm:prSet custT="1"/>
      <dgm:spPr/>
      <dgm:t>
        <a:bodyPr/>
        <a:lstStyle/>
        <a:p>
          <a:pPr>
            <a:lnSpc>
              <a:spcPct val="100000"/>
            </a:lnSpc>
          </a:pPr>
          <a:r>
            <a:rPr lang="en-NL" sz="2400" dirty="0">
              <a:latin typeface="Arial" panose="020B0604020202020204" pitchFamily="34" charset="0"/>
              <a:cs typeface="Arial" panose="020B0604020202020204" pitchFamily="34" charset="0"/>
            </a:rPr>
            <a:t>Introduction</a:t>
          </a:r>
          <a:endParaRPr lang="en-US" sz="2400" dirty="0">
            <a:latin typeface="Arial" panose="020B0604020202020204" pitchFamily="34" charset="0"/>
            <a:cs typeface="Arial" panose="020B0604020202020204" pitchFamily="34" charset="0"/>
          </a:endParaRPr>
        </a:p>
      </dgm:t>
    </dgm:pt>
    <dgm:pt modelId="{C1EC1D87-C26D-4126-AB20-473D3083BEB6}" type="parTrans" cxnId="{AAFB9DD0-C127-4410-B8B7-C0890255EF01}">
      <dgm:prSet/>
      <dgm:spPr/>
      <dgm:t>
        <a:bodyPr/>
        <a:lstStyle/>
        <a:p>
          <a:endParaRPr lang="en-US"/>
        </a:p>
      </dgm:t>
    </dgm:pt>
    <dgm:pt modelId="{F7A34F90-C191-4690-8857-ACCF829F53AA}" type="sibTrans" cxnId="{AAFB9DD0-C127-4410-B8B7-C0890255EF01}">
      <dgm:prSet/>
      <dgm:spPr/>
      <dgm:t>
        <a:bodyPr/>
        <a:lstStyle/>
        <a:p>
          <a:endParaRPr lang="en-US"/>
        </a:p>
      </dgm:t>
    </dgm:pt>
    <dgm:pt modelId="{229F9375-8F6C-43B3-AA32-846A4C45211C}">
      <dgm:prSet custT="1"/>
      <dgm:spPr/>
      <dgm:t>
        <a:bodyPr/>
        <a:lstStyle/>
        <a:p>
          <a:pPr>
            <a:lnSpc>
              <a:spcPct val="100000"/>
            </a:lnSpc>
          </a:pPr>
          <a:r>
            <a:rPr lang="en-GB" sz="2400" dirty="0">
              <a:latin typeface="Arial" panose="020B0604020202020204" pitchFamily="34" charset="0"/>
              <a:cs typeface="Arial" panose="020B0604020202020204" pitchFamily="34" charset="0"/>
            </a:rPr>
            <a:t>Data and Forward </a:t>
          </a:r>
          <a:r>
            <a:rPr lang="en-GB" sz="2400" dirty="0" err="1">
              <a:latin typeface="Arial" panose="020B0604020202020204" pitchFamily="34" charset="0"/>
              <a:cs typeface="Arial" panose="020B0604020202020204" pitchFamily="34" charset="0"/>
            </a:rPr>
            <a:t>Modeling</a:t>
          </a:r>
          <a:endParaRPr lang="en-US" sz="2400" dirty="0">
            <a:latin typeface="Arial" panose="020B0604020202020204" pitchFamily="34" charset="0"/>
            <a:cs typeface="Arial" panose="020B0604020202020204" pitchFamily="34" charset="0"/>
          </a:endParaRPr>
        </a:p>
      </dgm:t>
    </dgm:pt>
    <dgm:pt modelId="{0B13A64C-9DED-4995-A33E-0C28ED1BB699}" type="parTrans" cxnId="{0205DED4-B8C8-44BE-A465-6F9422FBB23A}">
      <dgm:prSet/>
      <dgm:spPr/>
      <dgm:t>
        <a:bodyPr/>
        <a:lstStyle/>
        <a:p>
          <a:endParaRPr lang="en-US"/>
        </a:p>
      </dgm:t>
    </dgm:pt>
    <dgm:pt modelId="{AD6BFC5D-3451-4C36-9071-069256BB3245}" type="sibTrans" cxnId="{0205DED4-B8C8-44BE-A465-6F9422FBB23A}">
      <dgm:prSet/>
      <dgm:spPr/>
      <dgm:t>
        <a:bodyPr/>
        <a:lstStyle/>
        <a:p>
          <a:endParaRPr lang="en-US"/>
        </a:p>
      </dgm:t>
    </dgm:pt>
    <dgm:pt modelId="{D2E8D115-CCD5-445B-95F7-00B966EC0C8C}">
      <dgm:prSet custT="1"/>
      <dgm:spPr/>
      <dgm:t>
        <a:bodyPr/>
        <a:lstStyle/>
        <a:p>
          <a:pPr>
            <a:lnSpc>
              <a:spcPct val="100000"/>
            </a:lnSpc>
          </a:pPr>
          <a:r>
            <a:rPr lang="en-NL" sz="2400" dirty="0">
              <a:latin typeface="Arial" panose="020B0604020202020204" pitchFamily="34" charset="0"/>
              <a:cs typeface="Arial" panose="020B0604020202020204" pitchFamily="34" charset="0"/>
            </a:rPr>
            <a:t>Methodology</a:t>
          </a:r>
          <a:endParaRPr lang="en-US" sz="2400" dirty="0">
            <a:latin typeface="Arial" panose="020B0604020202020204" pitchFamily="34" charset="0"/>
            <a:cs typeface="Arial" panose="020B0604020202020204" pitchFamily="34" charset="0"/>
          </a:endParaRPr>
        </a:p>
      </dgm:t>
    </dgm:pt>
    <dgm:pt modelId="{DC873141-4DC6-4B6C-89B7-70E70C547F2D}" type="parTrans" cxnId="{9C4804DA-7D5B-4A85-B478-1345309F1A5A}">
      <dgm:prSet/>
      <dgm:spPr/>
      <dgm:t>
        <a:bodyPr/>
        <a:lstStyle/>
        <a:p>
          <a:endParaRPr lang="en-US"/>
        </a:p>
      </dgm:t>
    </dgm:pt>
    <dgm:pt modelId="{14648E1F-1BE9-41C4-8CC1-306CFA1A822C}" type="sibTrans" cxnId="{9C4804DA-7D5B-4A85-B478-1345309F1A5A}">
      <dgm:prSet/>
      <dgm:spPr/>
      <dgm:t>
        <a:bodyPr/>
        <a:lstStyle/>
        <a:p>
          <a:endParaRPr lang="en-US"/>
        </a:p>
      </dgm:t>
    </dgm:pt>
    <dgm:pt modelId="{229D2352-EF19-4CE8-BD34-670CE2C4E7C1}">
      <dgm:prSet custT="1"/>
      <dgm:spPr/>
      <dgm:t>
        <a:bodyPr/>
        <a:lstStyle/>
        <a:p>
          <a:pPr>
            <a:lnSpc>
              <a:spcPct val="100000"/>
            </a:lnSpc>
          </a:pPr>
          <a:r>
            <a:rPr lang="en-NL" sz="2400" dirty="0">
              <a:latin typeface="Arial" panose="020B0604020202020204" pitchFamily="34" charset="0"/>
              <a:cs typeface="Arial" panose="020B0604020202020204" pitchFamily="34" charset="0"/>
            </a:rPr>
            <a:t>Results</a:t>
          </a:r>
          <a:endParaRPr lang="en-US" sz="2400" dirty="0">
            <a:latin typeface="Arial" panose="020B0604020202020204" pitchFamily="34" charset="0"/>
            <a:cs typeface="Arial" panose="020B0604020202020204" pitchFamily="34" charset="0"/>
          </a:endParaRPr>
        </a:p>
      </dgm:t>
    </dgm:pt>
    <dgm:pt modelId="{6814F12C-2CA7-4502-AF03-F746948ED8BD}" type="parTrans" cxnId="{D75C9E6B-22DF-47A8-B187-0FF9A649A231}">
      <dgm:prSet/>
      <dgm:spPr/>
      <dgm:t>
        <a:bodyPr/>
        <a:lstStyle/>
        <a:p>
          <a:endParaRPr lang="en-US"/>
        </a:p>
      </dgm:t>
    </dgm:pt>
    <dgm:pt modelId="{A0900030-0C02-406C-83FF-317FB242CB2A}" type="sibTrans" cxnId="{D75C9E6B-22DF-47A8-B187-0FF9A649A231}">
      <dgm:prSet/>
      <dgm:spPr/>
      <dgm:t>
        <a:bodyPr/>
        <a:lstStyle/>
        <a:p>
          <a:endParaRPr lang="en-US"/>
        </a:p>
      </dgm:t>
    </dgm:pt>
    <dgm:pt modelId="{7E8B7C5E-4E2D-4DAE-B2D7-9CFBC1AC01F5}">
      <dgm:prSet custT="1"/>
      <dgm:spPr/>
      <dgm:t>
        <a:bodyPr/>
        <a:lstStyle/>
        <a:p>
          <a:pPr>
            <a:lnSpc>
              <a:spcPct val="100000"/>
            </a:lnSpc>
          </a:pPr>
          <a:r>
            <a:rPr lang="en-NL" sz="2400" dirty="0">
              <a:latin typeface="Arial" panose="020B0604020202020204" pitchFamily="34" charset="0"/>
              <a:cs typeface="Arial" panose="020B0604020202020204" pitchFamily="34" charset="0"/>
            </a:rPr>
            <a:t>Discussion</a:t>
          </a:r>
          <a:endParaRPr lang="en-US" sz="2400" dirty="0">
            <a:latin typeface="Arial" panose="020B0604020202020204" pitchFamily="34" charset="0"/>
            <a:cs typeface="Arial" panose="020B0604020202020204" pitchFamily="34" charset="0"/>
          </a:endParaRPr>
        </a:p>
      </dgm:t>
    </dgm:pt>
    <dgm:pt modelId="{D538F97D-24EF-4122-89C0-5AE9CB9BF1D9}" type="parTrans" cxnId="{71EE8EF1-06B0-46C8-82B8-A68E1EC3BC4A}">
      <dgm:prSet/>
      <dgm:spPr/>
      <dgm:t>
        <a:bodyPr/>
        <a:lstStyle/>
        <a:p>
          <a:endParaRPr lang="en-US"/>
        </a:p>
      </dgm:t>
    </dgm:pt>
    <dgm:pt modelId="{7E0E42DE-EEAF-477A-9348-A6F3DAE9C9DD}" type="sibTrans" cxnId="{71EE8EF1-06B0-46C8-82B8-A68E1EC3BC4A}">
      <dgm:prSet/>
      <dgm:spPr/>
      <dgm:t>
        <a:bodyPr/>
        <a:lstStyle/>
        <a:p>
          <a:endParaRPr lang="en-US"/>
        </a:p>
      </dgm:t>
    </dgm:pt>
    <dgm:pt modelId="{471F8EAD-3602-EA40-8E68-C0D61B43A3EE}">
      <dgm:prSet custT="1"/>
      <dgm:spPr/>
      <dgm:t>
        <a:bodyPr/>
        <a:lstStyle/>
        <a:p>
          <a:pPr>
            <a:lnSpc>
              <a:spcPct val="100000"/>
            </a:lnSpc>
          </a:pPr>
          <a:r>
            <a:rPr lang="en-GB" sz="2400" dirty="0">
              <a:latin typeface="Arial" panose="020B0604020202020204" pitchFamily="34" charset="0"/>
              <a:cs typeface="Arial" panose="020B0604020202020204" pitchFamily="34" charset="0"/>
            </a:rPr>
            <a:t>Conclusion</a:t>
          </a:r>
        </a:p>
      </dgm:t>
    </dgm:pt>
    <dgm:pt modelId="{203519D3-66B1-6B47-BDDC-1BF103C16AF2}" type="parTrans" cxnId="{23870E50-8DB0-C44A-A8BD-FD9340B67EC0}">
      <dgm:prSet/>
      <dgm:spPr/>
      <dgm:t>
        <a:bodyPr/>
        <a:lstStyle/>
        <a:p>
          <a:endParaRPr lang="en-GB"/>
        </a:p>
      </dgm:t>
    </dgm:pt>
    <dgm:pt modelId="{C283C674-CA2C-4947-94AB-B9D0281B01C9}" type="sibTrans" cxnId="{23870E50-8DB0-C44A-A8BD-FD9340B67EC0}">
      <dgm:prSet/>
      <dgm:spPr/>
      <dgm:t>
        <a:bodyPr/>
        <a:lstStyle/>
        <a:p>
          <a:endParaRPr lang="en-GB"/>
        </a:p>
      </dgm:t>
    </dgm:pt>
    <dgm:pt modelId="{191BD386-E18C-42C2-BDCC-EAFB2BB1EB43}" type="pres">
      <dgm:prSet presAssocID="{A1E6057E-0455-4112-8A17-EF9D894ECD7B}" presName="root" presStyleCnt="0">
        <dgm:presLayoutVars>
          <dgm:dir/>
          <dgm:resizeHandles val="exact"/>
        </dgm:presLayoutVars>
      </dgm:prSet>
      <dgm:spPr/>
    </dgm:pt>
    <dgm:pt modelId="{B8852AFD-315A-4A09-90C6-3DDEADF30DB4}" type="pres">
      <dgm:prSet presAssocID="{8E02ADDE-8E4C-4F64-BA33-4972AE20897C}" presName="compNode" presStyleCnt="0"/>
      <dgm:spPr/>
    </dgm:pt>
    <dgm:pt modelId="{3E71A3CE-6EF7-4603-8646-CB17449AA590}" type="pres">
      <dgm:prSet presAssocID="{8E02ADDE-8E4C-4F64-BA33-4972AE20897C}" presName="bgRect" presStyleLbl="bgShp" presStyleIdx="0" presStyleCnt="6"/>
      <dgm:spPr/>
    </dgm:pt>
    <dgm:pt modelId="{AB835B2E-B16D-4172-8B48-FBFEF1D1DDA4}" type="pres">
      <dgm:prSet presAssocID="{8E02ADDE-8E4C-4F64-BA33-4972AE20897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AA618FED-6E9C-46B7-968D-54C78412B001}" type="pres">
      <dgm:prSet presAssocID="{8E02ADDE-8E4C-4F64-BA33-4972AE20897C}" presName="spaceRect" presStyleCnt="0"/>
      <dgm:spPr/>
    </dgm:pt>
    <dgm:pt modelId="{1D789E93-AB34-4DF5-86D7-9C49D1C63218}" type="pres">
      <dgm:prSet presAssocID="{8E02ADDE-8E4C-4F64-BA33-4972AE20897C}" presName="parTx" presStyleLbl="revTx" presStyleIdx="0" presStyleCnt="6">
        <dgm:presLayoutVars>
          <dgm:chMax val="0"/>
          <dgm:chPref val="0"/>
        </dgm:presLayoutVars>
      </dgm:prSet>
      <dgm:spPr/>
    </dgm:pt>
    <dgm:pt modelId="{C632A48A-6A5A-43CF-AC52-053A37186C2D}" type="pres">
      <dgm:prSet presAssocID="{F7A34F90-C191-4690-8857-ACCF829F53AA}" presName="sibTrans" presStyleCnt="0"/>
      <dgm:spPr/>
    </dgm:pt>
    <dgm:pt modelId="{ED400684-0720-4F58-9E0B-E6AA8AE7920A}" type="pres">
      <dgm:prSet presAssocID="{229F9375-8F6C-43B3-AA32-846A4C45211C}" presName="compNode" presStyleCnt="0"/>
      <dgm:spPr/>
    </dgm:pt>
    <dgm:pt modelId="{BA43FEAB-2501-416E-BB47-A8431326853C}" type="pres">
      <dgm:prSet presAssocID="{229F9375-8F6C-43B3-AA32-846A4C45211C}" presName="bgRect" presStyleLbl="bgShp" presStyleIdx="1" presStyleCnt="6"/>
      <dgm:spPr/>
    </dgm:pt>
    <dgm:pt modelId="{DF11AFE9-EC4E-4336-B271-6F9046258D19}" type="pres">
      <dgm:prSet presAssocID="{229F9375-8F6C-43B3-AA32-846A4C45211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7722C133-1E85-4B39-A826-F3AE0122544B}" type="pres">
      <dgm:prSet presAssocID="{229F9375-8F6C-43B3-AA32-846A4C45211C}" presName="spaceRect" presStyleCnt="0"/>
      <dgm:spPr/>
    </dgm:pt>
    <dgm:pt modelId="{256B2DBB-D28A-47AC-8E5D-71E72832F032}" type="pres">
      <dgm:prSet presAssocID="{229F9375-8F6C-43B3-AA32-846A4C45211C}" presName="parTx" presStyleLbl="revTx" presStyleIdx="1" presStyleCnt="6">
        <dgm:presLayoutVars>
          <dgm:chMax val="0"/>
          <dgm:chPref val="0"/>
        </dgm:presLayoutVars>
      </dgm:prSet>
      <dgm:spPr/>
    </dgm:pt>
    <dgm:pt modelId="{65FF4C49-273D-4465-B57C-437C9EDD9D03}" type="pres">
      <dgm:prSet presAssocID="{AD6BFC5D-3451-4C36-9071-069256BB3245}" presName="sibTrans" presStyleCnt="0"/>
      <dgm:spPr/>
    </dgm:pt>
    <dgm:pt modelId="{061C614D-A64C-4FCE-8475-E0F701C84A66}" type="pres">
      <dgm:prSet presAssocID="{D2E8D115-CCD5-445B-95F7-00B966EC0C8C}" presName="compNode" presStyleCnt="0"/>
      <dgm:spPr/>
    </dgm:pt>
    <dgm:pt modelId="{77B7E769-EB1E-4C5D-BCF2-ED434E78D643}" type="pres">
      <dgm:prSet presAssocID="{D2E8D115-CCD5-445B-95F7-00B966EC0C8C}" presName="bgRect" presStyleLbl="bgShp" presStyleIdx="2" presStyleCnt="6"/>
      <dgm:spPr/>
    </dgm:pt>
    <dgm:pt modelId="{680D8898-9F33-4086-B97E-3E5F59435217}" type="pres">
      <dgm:prSet presAssocID="{D2E8D115-CCD5-445B-95F7-00B966EC0C8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F8A0E1D2-C839-4D73-AC54-E7250D43D797}" type="pres">
      <dgm:prSet presAssocID="{D2E8D115-CCD5-445B-95F7-00B966EC0C8C}" presName="spaceRect" presStyleCnt="0"/>
      <dgm:spPr/>
    </dgm:pt>
    <dgm:pt modelId="{4E5FFF0D-288A-4CC3-9B16-40533DF6A058}" type="pres">
      <dgm:prSet presAssocID="{D2E8D115-CCD5-445B-95F7-00B966EC0C8C}" presName="parTx" presStyleLbl="revTx" presStyleIdx="2" presStyleCnt="6">
        <dgm:presLayoutVars>
          <dgm:chMax val="0"/>
          <dgm:chPref val="0"/>
        </dgm:presLayoutVars>
      </dgm:prSet>
      <dgm:spPr/>
    </dgm:pt>
    <dgm:pt modelId="{A2786436-2266-4CC8-921B-28659D73395A}" type="pres">
      <dgm:prSet presAssocID="{14648E1F-1BE9-41C4-8CC1-306CFA1A822C}" presName="sibTrans" presStyleCnt="0"/>
      <dgm:spPr/>
    </dgm:pt>
    <dgm:pt modelId="{AD3FA45C-7040-402B-A9B0-931621570413}" type="pres">
      <dgm:prSet presAssocID="{229D2352-EF19-4CE8-BD34-670CE2C4E7C1}" presName="compNode" presStyleCnt="0"/>
      <dgm:spPr/>
    </dgm:pt>
    <dgm:pt modelId="{804855C8-3A3D-4EDD-9F52-9403FF04D792}" type="pres">
      <dgm:prSet presAssocID="{229D2352-EF19-4CE8-BD34-670CE2C4E7C1}" presName="bgRect" presStyleLbl="bgShp" presStyleIdx="3" presStyleCnt="6"/>
      <dgm:spPr/>
    </dgm:pt>
    <dgm:pt modelId="{C00048FD-A0F2-4EAF-8E2D-0E06511917F6}" type="pres">
      <dgm:prSet presAssocID="{229D2352-EF19-4CE8-BD34-670CE2C4E7C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ick"/>
        </a:ext>
      </dgm:extLst>
    </dgm:pt>
    <dgm:pt modelId="{5F8AE003-6C37-4EFD-AAB5-D4580DED9062}" type="pres">
      <dgm:prSet presAssocID="{229D2352-EF19-4CE8-BD34-670CE2C4E7C1}" presName="spaceRect" presStyleCnt="0"/>
      <dgm:spPr/>
    </dgm:pt>
    <dgm:pt modelId="{29D810CC-070D-4B9F-84A8-8500F1743921}" type="pres">
      <dgm:prSet presAssocID="{229D2352-EF19-4CE8-BD34-670CE2C4E7C1}" presName="parTx" presStyleLbl="revTx" presStyleIdx="3" presStyleCnt="6">
        <dgm:presLayoutVars>
          <dgm:chMax val="0"/>
          <dgm:chPref val="0"/>
        </dgm:presLayoutVars>
      </dgm:prSet>
      <dgm:spPr/>
    </dgm:pt>
    <dgm:pt modelId="{75CCAEEC-631B-4EC8-84FB-156A171AA3A7}" type="pres">
      <dgm:prSet presAssocID="{A0900030-0C02-406C-83FF-317FB242CB2A}" presName="sibTrans" presStyleCnt="0"/>
      <dgm:spPr/>
    </dgm:pt>
    <dgm:pt modelId="{3E7B8629-1EF5-40AC-8FDC-A6A489DFEDFD}" type="pres">
      <dgm:prSet presAssocID="{7E8B7C5E-4E2D-4DAE-B2D7-9CFBC1AC01F5}" presName="compNode" presStyleCnt="0"/>
      <dgm:spPr/>
    </dgm:pt>
    <dgm:pt modelId="{2422E83C-257B-46F2-9D2B-BE9928A23BEE}" type="pres">
      <dgm:prSet presAssocID="{7E8B7C5E-4E2D-4DAE-B2D7-9CFBC1AC01F5}" presName="bgRect" presStyleLbl="bgShp" presStyleIdx="4" presStyleCnt="6"/>
      <dgm:spPr/>
    </dgm:pt>
    <dgm:pt modelId="{46B64B1D-5E20-4B94-98A1-7FEDA7AB3463}" type="pres">
      <dgm:prSet presAssocID="{7E8B7C5E-4E2D-4DAE-B2D7-9CFBC1AC01F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at"/>
        </a:ext>
      </dgm:extLst>
    </dgm:pt>
    <dgm:pt modelId="{DC6F787A-6939-4751-91E1-AB08D39C405D}" type="pres">
      <dgm:prSet presAssocID="{7E8B7C5E-4E2D-4DAE-B2D7-9CFBC1AC01F5}" presName="spaceRect" presStyleCnt="0"/>
      <dgm:spPr/>
    </dgm:pt>
    <dgm:pt modelId="{C8AF9DD8-117B-425D-B721-2050AEFEACD5}" type="pres">
      <dgm:prSet presAssocID="{7E8B7C5E-4E2D-4DAE-B2D7-9CFBC1AC01F5}" presName="parTx" presStyleLbl="revTx" presStyleIdx="4" presStyleCnt="6">
        <dgm:presLayoutVars>
          <dgm:chMax val="0"/>
          <dgm:chPref val="0"/>
        </dgm:presLayoutVars>
      </dgm:prSet>
      <dgm:spPr/>
    </dgm:pt>
    <dgm:pt modelId="{888B6061-4BF1-5B41-9F6D-FEBD4DAA1E73}" type="pres">
      <dgm:prSet presAssocID="{7E0E42DE-EEAF-477A-9348-A6F3DAE9C9DD}" presName="sibTrans" presStyleCnt="0"/>
      <dgm:spPr/>
    </dgm:pt>
    <dgm:pt modelId="{7CF34B98-BB97-5140-B58B-402DA5D331CC}" type="pres">
      <dgm:prSet presAssocID="{471F8EAD-3602-EA40-8E68-C0D61B43A3EE}" presName="compNode" presStyleCnt="0"/>
      <dgm:spPr/>
    </dgm:pt>
    <dgm:pt modelId="{0CCDC062-9AC0-124A-BA07-2AFEA5BAB6FE}" type="pres">
      <dgm:prSet presAssocID="{471F8EAD-3602-EA40-8E68-C0D61B43A3EE}" presName="bgRect" presStyleLbl="bgShp" presStyleIdx="5" presStyleCnt="6"/>
      <dgm:spPr/>
    </dgm:pt>
    <dgm:pt modelId="{43BA3424-CE70-B749-AE5E-92CB9FE12E2C}" type="pres">
      <dgm:prSet presAssocID="{471F8EAD-3602-EA40-8E68-C0D61B43A3EE}" presName="iconRect" presStyleLbl="node1" presStyleIdx="5" presStyleCnt="6"/>
      <dgm:spPr/>
    </dgm:pt>
    <dgm:pt modelId="{055D4A83-E10A-6848-A0E7-CCA2410B74EF}" type="pres">
      <dgm:prSet presAssocID="{471F8EAD-3602-EA40-8E68-C0D61B43A3EE}" presName="spaceRect" presStyleCnt="0"/>
      <dgm:spPr/>
    </dgm:pt>
    <dgm:pt modelId="{30F7A4F3-2EF3-FE4E-B96F-4A394E3471AB}" type="pres">
      <dgm:prSet presAssocID="{471F8EAD-3602-EA40-8E68-C0D61B43A3EE}" presName="parTx" presStyleLbl="revTx" presStyleIdx="5" presStyleCnt="6">
        <dgm:presLayoutVars>
          <dgm:chMax val="0"/>
          <dgm:chPref val="0"/>
        </dgm:presLayoutVars>
      </dgm:prSet>
      <dgm:spPr/>
    </dgm:pt>
  </dgm:ptLst>
  <dgm:cxnLst>
    <dgm:cxn modelId="{2E19A900-69F6-604A-B360-7F5EEE2D4E26}" type="presOf" srcId="{D2E8D115-CCD5-445B-95F7-00B966EC0C8C}" destId="{4E5FFF0D-288A-4CC3-9B16-40533DF6A058}" srcOrd="0" destOrd="0" presId="urn:microsoft.com/office/officeart/2018/2/layout/IconVerticalSolidList"/>
    <dgm:cxn modelId="{317E0525-F6B1-A646-B2D8-5F17C8BF4E40}" type="presOf" srcId="{471F8EAD-3602-EA40-8E68-C0D61B43A3EE}" destId="{30F7A4F3-2EF3-FE4E-B96F-4A394E3471AB}" srcOrd="0" destOrd="0" presId="urn:microsoft.com/office/officeart/2018/2/layout/IconVerticalSolidList"/>
    <dgm:cxn modelId="{C24CDA3B-18D5-AC40-AB27-97704BDEDB33}" type="presOf" srcId="{A1E6057E-0455-4112-8A17-EF9D894ECD7B}" destId="{191BD386-E18C-42C2-BDCC-EAFB2BB1EB43}" srcOrd="0" destOrd="0" presId="urn:microsoft.com/office/officeart/2018/2/layout/IconVerticalSolidList"/>
    <dgm:cxn modelId="{23870E50-8DB0-C44A-A8BD-FD9340B67EC0}" srcId="{A1E6057E-0455-4112-8A17-EF9D894ECD7B}" destId="{471F8EAD-3602-EA40-8E68-C0D61B43A3EE}" srcOrd="5" destOrd="0" parTransId="{203519D3-66B1-6B47-BDDC-1BF103C16AF2}" sibTransId="{C283C674-CA2C-4947-94AB-B9D0281B01C9}"/>
    <dgm:cxn modelId="{D75C9E6B-22DF-47A8-B187-0FF9A649A231}" srcId="{A1E6057E-0455-4112-8A17-EF9D894ECD7B}" destId="{229D2352-EF19-4CE8-BD34-670CE2C4E7C1}" srcOrd="3" destOrd="0" parTransId="{6814F12C-2CA7-4502-AF03-F746948ED8BD}" sibTransId="{A0900030-0C02-406C-83FF-317FB242CB2A}"/>
    <dgm:cxn modelId="{EF63C9AE-2D19-4941-9C1D-1E54B2FBE910}" type="presOf" srcId="{229D2352-EF19-4CE8-BD34-670CE2C4E7C1}" destId="{29D810CC-070D-4B9F-84A8-8500F1743921}" srcOrd="0" destOrd="0" presId="urn:microsoft.com/office/officeart/2018/2/layout/IconVerticalSolidList"/>
    <dgm:cxn modelId="{035F4DC5-E1D0-F44A-8339-102003E66713}" type="presOf" srcId="{7E8B7C5E-4E2D-4DAE-B2D7-9CFBC1AC01F5}" destId="{C8AF9DD8-117B-425D-B721-2050AEFEACD5}" srcOrd="0" destOrd="0" presId="urn:microsoft.com/office/officeart/2018/2/layout/IconVerticalSolidList"/>
    <dgm:cxn modelId="{AA3908C6-F871-6E4D-A796-4ABE1146E00C}" type="presOf" srcId="{8E02ADDE-8E4C-4F64-BA33-4972AE20897C}" destId="{1D789E93-AB34-4DF5-86D7-9C49D1C63218}" srcOrd="0" destOrd="0" presId="urn:microsoft.com/office/officeart/2018/2/layout/IconVerticalSolidList"/>
    <dgm:cxn modelId="{AAFB9DD0-C127-4410-B8B7-C0890255EF01}" srcId="{A1E6057E-0455-4112-8A17-EF9D894ECD7B}" destId="{8E02ADDE-8E4C-4F64-BA33-4972AE20897C}" srcOrd="0" destOrd="0" parTransId="{C1EC1D87-C26D-4126-AB20-473D3083BEB6}" sibTransId="{F7A34F90-C191-4690-8857-ACCF829F53AA}"/>
    <dgm:cxn modelId="{0205DED4-B8C8-44BE-A465-6F9422FBB23A}" srcId="{A1E6057E-0455-4112-8A17-EF9D894ECD7B}" destId="{229F9375-8F6C-43B3-AA32-846A4C45211C}" srcOrd="1" destOrd="0" parTransId="{0B13A64C-9DED-4995-A33E-0C28ED1BB699}" sibTransId="{AD6BFC5D-3451-4C36-9071-069256BB3245}"/>
    <dgm:cxn modelId="{9C4804DA-7D5B-4A85-B478-1345309F1A5A}" srcId="{A1E6057E-0455-4112-8A17-EF9D894ECD7B}" destId="{D2E8D115-CCD5-445B-95F7-00B966EC0C8C}" srcOrd="2" destOrd="0" parTransId="{DC873141-4DC6-4B6C-89B7-70E70C547F2D}" sibTransId="{14648E1F-1BE9-41C4-8CC1-306CFA1A822C}"/>
    <dgm:cxn modelId="{71EE8EF1-06B0-46C8-82B8-A68E1EC3BC4A}" srcId="{A1E6057E-0455-4112-8A17-EF9D894ECD7B}" destId="{7E8B7C5E-4E2D-4DAE-B2D7-9CFBC1AC01F5}" srcOrd="4" destOrd="0" parTransId="{D538F97D-24EF-4122-89C0-5AE9CB9BF1D9}" sibTransId="{7E0E42DE-EEAF-477A-9348-A6F3DAE9C9DD}"/>
    <dgm:cxn modelId="{AE30E0F2-6694-4B46-A196-07899BECC730}" type="presOf" srcId="{229F9375-8F6C-43B3-AA32-846A4C45211C}" destId="{256B2DBB-D28A-47AC-8E5D-71E72832F032}" srcOrd="0" destOrd="0" presId="urn:microsoft.com/office/officeart/2018/2/layout/IconVerticalSolidList"/>
    <dgm:cxn modelId="{3A8860E5-A258-7C40-BC7E-9AA34F04A6A9}" type="presParOf" srcId="{191BD386-E18C-42C2-BDCC-EAFB2BB1EB43}" destId="{B8852AFD-315A-4A09-90C6-3DDEADF30DB4}" srcOrd="0" destOrd="0" presId="urn:microsoft.com/office/officeart/2018/2/layout/IconVerticalSolidList"/>
    <dgm:cxn modelId="{F055CB16-B0E6-514B-9F27-65F91B5C9ACA}" type="presParOf" srcId="{B8852AFD-315A-4A09-90C6-3DDEADF30DB4}" destId="{3E71A3CE-6EF7-4603-8646-CB17449AA590}" srcOrd="0" destOrd="0" presId="urn:microsoft.com/office/officeart/2018/2/layout/IconVerticalSolidList"/>
    <dgm:cxn modelId="{2F4F474E-18FE-A648-A1A7-F0C34838B337}" type="presParOf" srcId="{B8852AFD-315A-4A09-90C6-3DDEADF30DB4}" destId="{AB835B2E-B16D-4172-8B48-FBFEF1D1DDA4}" srcOrd="1" destOrd="0" presId="urn:microsoft.com/office/officeart/2018/2/layout/IconVerticalSolidList"/>
    <dgm:cxn modelId="{DAAAAA0D-7803-DB42-8E70-6C8BB3608F2E}" type="presParOf" srcId="{B8852AFD-315A-4A09-90C6-3DDEADF30DB4}" destId="{AA618FED-6E9C-46B7-968D-54C78412B001}" srcOrd="2" destOrd="0" presId="urn:microsoft.com/office/officeart/2018/2/layout/IconVerticalSolidList"/>
    <dgm:cxn modelId="{E011137D-464C-274F-A55C-A34776B38AC6}" type="presParOf" srcId="{B8852AFD-315A-4A09-90C6-3DDEADF30DB4}" destId="{1D789E93-AB34-4DF5-86D7-9C49D1C63218}" srcOrd="3" destOrd="0" presId="urn:microsoft.com/office/officeart/2018/2/layout/IconVerticalSolidList"/>
    <dgm:cxn modelId="{AEE4029B-767E-294E-A160-4143F00AA1F6}" type="presParOf" srcId="{191BD386-E18C-42C2-BDCC-EAFB2BB1EB43}" destId="{C632A48A-6A5A-43CF-AC52-053A37186C2D}" srcOrd="1" destOrd="0" presId="urn:microsoft.com/office/officeart/2018/2/layout/IconVerticalSolidList"/>
    <dgm:cxn modelId="{009E5570-3C29-B24D-9DB0-28E1149D3D9E}" type="presParOf" srcId="{191BD386-E18C-42C2-BDCC-EAFB2BB1EB43}" destId="{ED400684-0720-4F58-9E0B-E6AA8AE7920A}" srcOrd="2" destOrd="0" presId="urn:microsoft.com/office/officeart/2018/2/layout/IconVerticalSolidList"/>
    <dgm:cxn modelId="{5BA1C704-84EB-0D47-84D8-1091953608CB}" type="presParOf" srcId="{ED400684-0720-4F58-9E0B-E6AA8AE7920A}" destId="{BA43FEAB-2501-416E-BB47-A8431326853C}" srcOrd="0" destOrd="0" presId="urn:microsoft.com/office/officeart/2018/2/layout/IconVerticalSolidList"/>
    <dgm:cxn modelId="{487F4F5D-5ADD-3E4D-907F-B2699F262520}" type="presParOf" srcId="{ED400684-0720-4F58-9E0B-E6AA8AE7920A}" destId="{DF11AFE9-EC4E-4336-B271-6F9046258D19}" srcOrd="1" destOrd="0" presId="urn:microsoft.com/office/officeart/2018/2/layout/IconVerticalSolidList"/>
    <dgm:cxn modelId="{8EABF6FA-D879-6745-BD1A-18354BAE143E}" type="presParOf" srcId="{ED400684-0720-4F58-9E0B-E6AA8AE7920A}" destId="{7722C133-1E85-4B39-A826-F3AE0122544B}" srcOrd="2" destOrd="0" presId="urn:microsoft.com/office/officeart/2018/2/layout/IconVerticalSolidList"/>
    <dgm:cxn modelId="{EA838969-81A1-604F-8CC2-A6FEEEBB52E3}" type="presParOf" srcId="{ED400684-0720-4F58-9E0B-E6AA8AE7920A}" destId="{256B2DBB-D28A-47AC-8E5D-71E72832F032}" srcOrd="3" destOrd="0" presId="urn:microsoft.com/office/officeart/2018/2/layout/IconVerticalSolidList"/>
    <dgm:cxn modelId="{175BA240-90FE-6F49-B3FC-FD1FA82EB533}" type="presParOf" srcId="{191BD386-E18C-42C2-BDCC-EAFB2BB1EB43}" destId="{65FF4C49-273D-4465-B57C-437C9EDD9D03}" srcOrd="3" destOrd="0" presId="urn:microsoft.com/office/officeart/2018/2/layout/IconVerticalSolidList"/>
    <dgm:cxn modelId="{E6A76D04-C2FA-4240-979F-3DBD54D2C288}" type="presParOf" srcId="{191BD386-E18C-42C2-BDCC-EAFB2BB1EB43}" destId="{061C614D-A64C-4FCE-8475-E0F701C84A66}" srcOrd="4" destOrd="0" presId="urn:microsoft.com/office/officeart/2018/2/layout/IconVerticalSolidList"/>
    <dgm:cxn modelId="{3559E502-CF88-A547-BA60-BAD35F8D4B65}" type="presParOf" srcId="{061C614D-A64C-4FCE-8475-E0F701C84A66}" destId="{77B7E769-EB1E-4C5D-BCF2-ED434E78D643}" srcOrd="0" destOrd="0" presId="urn:microsoft.com/office/officeart/2018/2/layout/IconVerticalSolidList"/>
    <dgm:cxn modelId="{DF6D6C78-315B-7742-88A0-28C4BF68C8E8}" type="presParOf" srcId="{061C614D-A64C-4FCE-8475-E0F701C84A66}" destId="{680D8898-9F33-4086-B97E-3E5F59435217}" srcOrd="1" destOrd="0" presId="urn:microsoft.com/office/officeart/2018/2/layout/IconVerticalSolidList"/>
    <dgm:cxn modelId="{2DFDA8ED-1B39-3947-85CD-4650E1FD6ED3}" type="presParOf" srcId="{061C614D-A64C-4FCE-8475-E0F701C84A66}" destId="{F8A0E1D2-C839-4D73-AC54-E7250D43D797}" srcOrd="2" destOrd="0" presId="urn:microsoft.com/office/officeart/2018/2/layout/IconVerticalSolidList"/>
    <dgm:cxn modelId="{582E7366-E5F6-7041-A928-D0530BA7C6EA}" type="presParOf" srcId="{061C614D-A64C-4FCE-8475-E0F701C84A66}" destId="{4E5FFF0D-288A-4CC3-9B16-40533DF6A058}" srcOrd="3" destOrd="0" presId="urn:microsoft.com/office/officeart/2018/2/layout/IconVerticalSolidList"/>
    <dgm:cxn modelId="{62DEBE72-5EDA-3F4E-AA32-660DB99728FA}" type="presParOf" srcId="{191BD386-E18C-42C2-BDCC-EAFB2BB1EB43}" destId="{A2786436-2266-4CC8-921B-28659D73395A}" srcOrd="5" destOrd="0" presId="urn:microsoft.com/office/officeart/2018/2/layout/IconVerticalSolidList"/>
    <dgm:cxn modelId="{CC6C474B-429E-B64D-8656-C643AE0E9E22}" type="presParOf" srcId="{191BD386-E18C-42C2-BDCC-EAFB2BB1EB43}" destId="{AD3FA45C-7040-402B-A9B0-931621570413}" srcOrd="6" destOrd="0" presId="urn:microsoft.com/office/officeart/2018/2/layout/IconVerticalSolidList"/>
    <dgm:cxn modelId="{3010C3F4-95B7-8044-B098-9C7C745BA1FB}" type="presParOf" srcId="{AD3FA45C-7040-402B-A9B0-931621570413}" destId="{804855C8-3A3D-4EDD-9F52-9403FF04D792}" srcOrd="0" destOrd="0" presId="urn:microsoft.com/office/officeart/2018/2/layout/IconVerticalSolidList"/>
    <dgm:cxn modelId="{31EE183A-633C-D944-9CD4-844285BC4A3D}" type="presParOf" srcId="{AD3FA45C-7040-402B-A9B0-931621570413}" destId="{C00048FD-A0F2-4EAF-8E2D-0E06511917F6}" srcOrd="1" destOrd="0" presId="urn:microsoft.com/office/officeart/2018/2/layout/IconVerticalSolidList"/>
    <dgm:cxn modelId="{A3978B50-AAC3-B64A-ADF3-983A3F5D4C13}" type="presParOf" srcId="{AD3FA45C-7040-402B-A9B0-931621570413}" destId="{5F8AE003-6C37-4EFD-AAB5-D4580DED9062}" srcOrd="2" destOrd="0" presId="urn:microsoft.com/office/officeart/2018/2/layout/IconVerticalSolidList"/>
    <dgm:cxn modelId="{7C782DCE-3F7F-E44C-909B-5680CD9EBDCB}" type="presParOf" srcId="{AD3FA45C-7040-402B-A9B0-931621570413}" destId="{29D810CC-070D-4B9F-84A8-8500F1743921}" srcOrd="3" destOrd="0" presId="urn:microsoft.com/office/officeart/2018/2/layout/IconVerticalSolidList"/>
    <dgm:cxn modelId="{A6E30E55-4474-C846-B719-64A4007859FD}" type="presParOf" srcId="{191BD386-E18C-42C2-BDCC-EAFB2BB1EB43}" destId="{75CCAEEC-631B-4EC8-84FB-156A171AA3A7}" srcOrd="7" destOrd="0" presId="urn:microsoft.com/office/officeart/2018/2/layout/IconVerticalSolidList"/>
    <dgm:cxn modelId="{FF4CA5E6-1E4B-DB4E-80DD-4FCB94185BF0}" type="presParOf" srcId="{191BD386-E18C-42C2-BDCC-EAFB2BB1EB43}" destId="{3E7B8629-1EF5-40AC-8FDC-A6A489DFEDFD}" srcOrd="8" destOrd="0" presId="urn:microsoft.com/office/officeart/2018/2/layout/IconVerticalSolidList"/>
    <dgm:cxn modelId="{E6CD764C-0628-564A-A45E-AB8818553316}" type="presParOf" srcId="{3E7B8629-1EF5-40AC-8FDC-A6A489DFEDFD}" destId="{2422E83C-257B-46F2-9D2B-BE9928A23BEE}" srcOrd="0" destOrd="0" presId="urn:microsoft.com/office/officeart/2018/2/layout/IconVerticalSolidList"/>
    <dgm:cxn modelId="{88B483FF-5B01-994A-A28B-DF1455F29E82}" type="presParOf" srcId="{3E7B8629-1EF5-40AC-8FDC-A6A489DFEDFD}" destId="{46B64B1D-5E20-4B94-98A1-7FEDA7AB3463}" srcOrd="1" destOrd="0" presId="urn:microsoft.com/office/officeart/2018/2/layout/IconVerticalSolidList"/>
    <dgm:cxn modelId="{2C97464D-E31E-A04F-954F-D41A8BA68EA4}" type="presParOf" srcId="{3E7B8629-1EF5-40AC-8FDC-A6A489DFEDFD}" destId="{DC6F787A-6939-4751-91E1-AB08D39C405D}" srcOrd="2" destOrd="0" presId="urn:microsoft.com/office/officeart/2018/2/layout/IconVerticalSolidList"/>
    <dgm:cxn modelId="{C0EEC1DE-43BC-4043-B480-F24EF8B02D16}" type="presParOf" srcId="{3E7B8629-1EF5-40AC-8FDC-A6A489DFEDFD}" destId="{C8AF9DD8-117B-425D-B721-2050AEFEACD5}" srcOrd="3" destOrd="0" presId="urn:microsoft.com/office/officeart/2018/2/layout/IconVerticalSolidList"/>
    <dgm:cxn modelId="{47E8A8A5-C1AE-E646-9E2F-8F359FF6B6FD}" type="presParOf" srcId="{191BD386-E18C-42C2-BDCC-EAFB2BB1EB43}" destId="{888B6061-4BF1-5B41-9F6D-FEBD4DAA1E73}" srcOrd="9" destOrd="0" presId="urn:microsoft.com/office/officeart/2018/2/layout/IconVerticalSolidList"/>
    <dgm:cxn modelId="{F7054682-E273-8245-8A77-E804B4A31DFD}" type="presParOf" srcId="{191BD386-E18C-42C2-BDCC-EAFB2BB1EB43}" destId="{7CF34B98-BB97-5140-B58B-402DA5D331CC}" srcOrd="10" destOrd="0" presId="urn:microsoft.com/office/officeart/2018/2/layout/IconVerticalSolidList"/>
    <dgm:cxn modelId="{B00B5422-5BD5-F04D-99F6-FB859922F501}" type="presParOf" srcId="{7CF34B98-BB97-5140-B58B-402DA5D331CC}" destId="{0CCDC062-9AC0-124A-BA07-2AFEA5BAB6FE}" srcOrd="0" destOrd="0" presId="urn:microsoft.com/office/officeart/2018/2/layout/IconVerticalSolidList"/>
    <dgm:cxn modelId="{1E21A9A0-0022-0E4D-A926-283FFC258A17}" type="presParOf" srcId="{7CF34B98-BB97-5140-B58B-402DA5D331CC}" destId="{43BA3424-CE70-B749-AE5E-92CB9FE12E2C}" srcOrd="1" destOrd="0" presId="urn:microsoft.com/office/officeart/2018/2/layout/IconVerticalSolidList"/>
    <dgm:cxn modelId="{18F1A0DC-6ED9-A04D-98D9-ECC482EA708D}" type="presParOf" srcId="{7CF34B98-BB97-5140-B58B-402DA5D331CC}" destId="{055D4A83-E10A-6848-A0E7-CCA2410B74EF}" srcOrd="2" destOrd="0" presId="urn:microsoft.com/office/officeart/2018/2/layout/IconVerticalSolidList"/>
    <dgm:cxn modelId="{18AC934A-CB49-684E-B7F4-0F9178CAB3B6}" type="presParOf" srcId="{7CF34B98-BB97-5140-B58B-402DA5D331CC}" destId="{30F7A4F3-2EF3-FE4E-B96F-4A394E3471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1A3CE-6EF7-4603-8646-CB17449AA590}">
      <dsp:nvSpPr>
        <dsp:cNvPr id="0" name=""/>
        <dsp:cNvSpPr/>
      </dsp:nvSpPr>
      <dsp:spPr>
        <a:xfrm>
          <a:off x="0" y="1574"/>
          <a:ext cx="7364896" cy="6708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35B2E-B16D-4172-8B48-FBFEF1D1DDA4}">
      <dsp:nvSpPr>
        <dsp:cNvPr id="0" name=""/>
        <dsp:cNvSpPr/>
      </dsp:nvSpPr>
      <dsp:spPr>
        <a:xfrm>
          <a:off x="202928" y="152512"/>
          <a:ext cx="368960" cy="368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89E93-AB34-4DF5-86D7-9C49D1C63218}">
      <dsp:nvSpPr>
        <dsp:cNvPr id="0" name=""/>
        <dsp:cNvSpPr/>
      </dsp:nvSpPr>
      <dsp:spPr>
        <a:xfrm>
          <a:off x="774817" y="1574"/>
          <a:ext cx="6590078" cy="670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97" tIns="70997" rIns="70997" bIns="70997" numCol="1" spcCol="1270" anchor="ctr" anchorCtr="0">
          <a:noAutofit/>
        </a:bodyPr>
        <a:lstStyle/>
        <a:p>
          <a:pPr marL="0" lvl="0" indent="0" algn="l" defTabSz="1066800">
            <a:lnSpc>
              <a:spcPct val="100000"/>
            </a:lnSpc>
            <a:spcBef>
              <a:spcPct val="0"/>
            </a:spcBef>
            <a:spcAft>
              <a:spcPct val="35000"/>
            </a:spcAft>
            <a:buNone/>
          </a:pPr>
          <a:r>
            <a:rPr lang="en-NL" sz="2400" kern="1200" dirty="0">
              <a:latin typeface="Arial" panose="020B0604020202020204" pitchFamily="34" charset="0"/>
              <a:cs typeface="Arial" panose="020B0604020202020204" pitchFamily="34" charset="0"/>
            </a:rPr>
            <a:t>Introduction</a:t>
          </a:r>
          <a:endParaRPr lang="en-US" sz="2400" kern="1200" dirty="0">
            <a:latin typeface="Arial" panose="020B0604020202020204" pitchFamily="34" charset="0"/>
            <a:cs typeface="Arial" panose="020B0604020202020204" pitchFamily="34" charset="0"/>
          </a:endParaRPr>
        </a:p>
      </dsp:txBody>
      <dsp:txXfrm>
        <a:off x="774817" y="1574"/>
        <a:ext cx="6590078" cy="670837"/>
      </dsp:txXfrm>
    </dsp:sp>
    <dsp:sp modelId="{BA43FEAB-2501-416E-BB47-A8431326853C}">
      <dsp:nvSpPr>
        <dsp:cNvPr id="0" name=""/>
        <dsp:cNvSpPr/>
      </dsp:nvSpPr>
      <dsp:spPr>
        <a:xfrm>
          <a:off x="0" y="840121"/>
          <a:ext cx="7364896" cy="6708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11AFE9-EC4E-4336-B271-6F9046258D19}">
      <dsp:nvSpPr>
        <dsp:cNvPr id="0" name=""/>
        <dsp:cNvSpPr/>
      </dsp:nvSpPr>
      <dsp:spPr>
        <a:xfrm>
          <a:off x="202928" y="991060"/>
          <a:ext cx="368960" cy="368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6B2DBB-D28A-47AC-8E5D-71E72832F032}">
      <dsp:nvSpPr>
        <dsp:cNvPr id="0" name=""/>
        <dsp:cNvSpPr/>
      </dsp:nvSpPr>
      <dsp:spPr>
        <a:xfrm>
          <a:off x="774817" y="840121"/>
          <a:ext cx="6590078" cy="670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97" tIns="70997" rIns="70997" bIns="70997"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Arial" panose="020B0604020202020204" pitchFamily="34" charset="0"/>
              <a:cs typeface="Arial" panose="020B0604020202020204" pitchFamily="34" charset="0"/>
            </a:rPr>
            <a:t>Data and Forward </a:t>
          </a:r>
          <a:r>
            <a:rPr lang="en-GB" sz="2400" kern="1200" dirty="0" err="1">
              <a:latin typeface="Arial" panose="020B0604020202020204" pitchFamily="34" charset="0"/>
              <a:cs typeface="Arial" panose="020B0604020202020204" pitchFamily="34" charset="0"/>
            </a:rPr>
            <a:t>Modeling</a:t>
          </a:r>
          <a:endParaRPr lang="en-US" sz="2400" kern="1200" dirty="0">
            <a:latin typeface="Arial" panose="020B0604020202020204" pitchFamily="34" charset="0"/>
            <a:cs typeface="Arial" panose="020B0604020202020204" pitchFamily="34" charset="0"/>
          </a:endParaRPr>
        </a:p>
      </dsp:txBody>
      <dsp:txXfrm>
        <a:off x="774817" y="840121"/>
        <a:ext cx="6590078" cy="670837"/>
      </dsp:txXfrm>
    </dsp:sp>
    <dsp:sp modelId="{77B7E769-EB1E-4C5D-BCF2-ED434E78D643}">
      <dsp:nvSpPr>
        <dsp:cNvPr id="0" name=""/>
        <dsp:cNvSpPr/>
      </dsp:nvSpPr>
      <dsp:spPr>
        <a:xfrm>
          <a:off x="0" y="1678668"/>
          <a:ext cx="7364896" cy="6708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0D8898-9F33-4086-B97E-3E5F59435217}">
      <dsp:nvSpPr>
        <dsp:cNvPr id="0" name=""/>
        <dsp:cNvSpPr/>
      </dsp:nvSpPr>
      <dsp:spPr>
        <a:xfrm>
          <a:off x="202928" y="1829607"/>
          <a:ext cx="368960" cy="368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FFF0D-288A-4CC3-9B16-40533DF6A058}">
      <dsp:nvSpPr>
        <dsp:cNvPr id="0" name=""/>
        <dsp:cNvSpPr/>
      </dsp:nvSpPr>
      <dsp:spPr>
        <a:xfrm>
          <a:off x="774817" y="1678668"/>
          <a:ext cx="6590078" cy="670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97" tIns="70997" rIns="70997" bIns="70997" numCol="1" spcCol="1270" anchor="ctr" anchorCtr="0">
          <a:noAutofit/>
        </a:bodyPr>
        <a:lstStyle/>
        <a:p>
          <a:pPr marL="0" lvl="0" indent="0" algn="l" defTabSz="1066800">
            <a:lnSpc>
              <a:spcPct val="100000"/>
            </a:lnSpc>
            <a:spcBef>
              <a:spcPct val="0"/>
            </a:spcBef>
            <a:spcAft>
              <a:spcPct val="35000"/>
            </a:spcAft>
            <a:buNone/>
          </a:pPr>
          <a:r>
            <a:rPr lang="en-NL" sz="2400" kern="1200" dirty="0">
              <a:latin typeface="Arial" panose="020B0604020202020204" pitchFamily="34" charset="0"/>
              <a:cs typeface="Arial" panose="020B0604020202020204" pitchFamily="34" charset="0"/>
            </a:rPr>
            <a:t>Methodology</a:t>
          </a:r>
          <a:endParaRPr lang="en-US" sz="2400" kern="1200" dirty="0">
            <a:latin typeface="Arial" panose="020B0604020202020204" pitchFamily="34" charset="0"/>
            <a:cs typeface="Arial" panose="020B0604020202020204" pitchFamily="34" charset="0"/>
          </a:endParaRPr>
        </a:p>
      </dsp:txBody>
      <dsp:txXfrm>
        <a:off x="774817" y="1678668"/>
        <a:ext cx="6590078" cy="670837"/>
      </dsp:txXfrm>
    </dsp:sp>
    <dsp:sp modelId="{804855C8-3A3D-4EDD-9F52-9403FF04D792}">
      <dsp:nvSpPr>
        <dsp:cNvPr id="0" name=""/>
        <dsp:cNvSpPr/>
      </dsp:nvSpPr>
      <dsp:spPr>
        <a:xfrm>
          <a:off x="0" y="2517216"/>
          <a:ext cx="7364896" cy="6708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0048FD-A0F2-4EAF-8E2D-0E06511917F6}">
      <dsp:nvSpPr>
        <dsp:cNvPr id="0" name=""/>
        <dsp:cNvSpPr/>
      </dsp:nvSpPr>
      <dsp:spPr>
        <a:xfrm>
          <a:off x="202928" y="2668154"/>
          <a:ext cx="368960" cy="368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D810CC-070D-4B9F-84A8-8500F1743921}">
      <dsp:nvSpPr>
        <dsp:cNvPr id="0" name=""/>
        <dsp:cNvSpPr/>
      </dsp:nvSpPr>
      <dsp:spPr>
        <a:xfrm>
          <a:off x="774817" y="2517216"/>
          <a:ext cx="6590078" cy="670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97" tIns="70997" rIns="70997" bIns="70997" numCol="1" spcCol="1270" anchor="ctr" anchorCtr="0">
          <a:noAutofit/>
        </a:bodyPr>
        <a:lstStyle/>
        <a:p>
          <a:pPr marL="0" lvl="0" indent="0" algn="l" defTabSz="1066800">
            <a:lnSpc>
              <a:spcPct val="100000"/>
            </a:lnSpc>
            <a:spcBef>
              <a:spcPct val="0"/>
            </a:spcBef>
            <a:spcAft>
              <a:spcPct val="35000"/>
            </a:spcAft>
            <a:buNone/>
          </a:pPr>
          <a:r>
            <a:rPr lang="en-NL" sz="2400" kern="1200" dirty="0">
              <a:latin typeface="Arial" panose="020B0604020202020204" pitchFamily="34" charset="0"/>
              <a:cs typeface="Arial" panose="020B0604020202020204" pitchFamily="34" charset="0"/>
            </a:rPr>
            <a:t>Results</a:t>
          </a:r>
          <a:endParaRPr lang="en-US" sz="2400" kern="1200" dirty="0">
            <a:latin typeface="Arial" panose="020B0604020202020204" pitchFamily="34" charset="0"/>
            <a:cs typeface="Arial" panose="020B0604020202020204" pitchFamily="34" charset="0"/>
          </a:endParaRPr>
        </a:p>
      </dsp:txBody>
      <dsp:txXfrm>
        <a:off x="774817" y="2517216"/>
        <a:ext cx="6590078" cy="670837"/>
      </dsp:txXfrm>
    </dsp:sp>
    <dsp:sp modelId="{2422E83C-257B-46F2-9D2B-BE9928A23BEE}">
      <dsp:nvSpPr>
        <dsp:cNvPr id="0" name=""/>
        <dsp:cNvSpPr/>
      </dsp:nvSpPr>
      <dsp:spPr>
        <a:xfrm>
          <a:off x="0" y="3355763"/>
          <a:ext cx="7364896" cy="6708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64B1D-5E20-4B94-98A1-7FEDA7AB3463}">
      <dsp:nvSpPr>
        <dsp:cNvPr id="0" name=""/>
        <dsp:cNvSpPr/>
      </dsp:nvSpPr>
      <dsp:spPr>
        <a:xfrm>
          <a:off x="202928" y="3506702"/>
          <a:ext cx="368960" cy="3689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AF9DD8-117B-425D-B721-2050AEFEACD5}">
      <dsp:nvSpPr>
        <dsp:cNvPr id="0" name=""/>
        <dsp:cNvSpPr/>
      </dsp:nvSpPr>
      <dsp:spPr>
        <a:xfrm>
          <a:off x="774817" y="3355763"/>
          <a:ext cx="6590078" cy="670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97" tIns="70997" rIns="70997" bIns="70997" numCol="1" spcCol="1270" anchor="ctr" anchorCtr="0">
          <a:noAutofit/>
        </a:bodyPr>
        <a:lstStyle/>
        <a:p>
          <a:pPr marL="0" lvl="0" indent="0" algn="l" defTabSz="1066800">
            <a:lnSpc>
              <a:spcPct val="100000"/>
            </a:lnSpc>
            <a:spcBef>
              <a:spcPct val="0"/>
            </a:spcBef>
            <a:spcAft>
              <a:spcPct val="35000"/>
            </a:spcAft>
            <a:buNone/>
          </a:pPr>
          <a:r>
            <a:rPr lang="en-NL" sz="2400" kern="1200" dirty="0">
              <a:latin typeface="Arial" panose="020B0604020202020204" pitchFamily="34" charset="0"/>
              <a:cs typeface="Arial" panose="020B0604020202020204" pitchFamily="34" charset="0"/>
            </a:rPr>
            <a:t>Discussion</a:t>
          </a:r>
          <a:endParaRPr lang="en-US" sz="2400" kern="1200" dirty="0">
            <a:latin typeface="Arial" panose="020B0604020202020204" pitchFamily="34" charset="0"/>
            <a:cs typeface="Arial" panose="020B0604020202020204" pitchFamily="34" charset="0"/>
          </a:endParaRPr>
        </a:p>
      </dsp:txBody>
      <dsp:txXfrm>
        <a:off x="774817" y="3355763"/>
        <a:ext cx="6590078" cy="670837"/>
      </dsp:txXfrm>
    </dsp:sp>
    <dsp:sp modelId="{0CCDC062-9AC0-124A-BA07-2AFEA5BAB6FE}">
      <dsp:nvSpPr>
        <dsp:cNvPr id="0" name=""/>
        <dsp:cNvSpPr/>
      </dsp:nvSpPr>
      <dsp:spPr>
        <a:xfrm>
          <a:off x="0" y="4194310"/>
          <a:ext cx="7364896" cy="6708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A3424-CE70-B749-AE5E-92CB9FE12E2C}">
      <dsp:nvSpPr>
        <dsp:cNvPr id="0" name=""/>
        <dsp:cNvSpPr/>
      </dsp:nvSpPr>
      <dsp:spPr>
        <a:xfrm>
          <a:off x="202928" y="4345249"/>
          <a:ext cx="368960" cy="3689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F7A4F3-2EF3-FE4E-B96F-4A394E3471AB}">
      <dsp:nvSpPr>
        <dsp:cNvPr id="0" name=""/>
        <dsp:cNvSpPr/>
      </dsp:nvSpPr>
      <dsp:spPr>
        <a:xfrm>
          <a:off x="774817" y="4194310"/>
          <a:ext cx="6590078" cy="670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97" tIns="70997" rIns="70997" bIns="70997"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Arial" panose="020B0604020202020204" pitchFamily="34" charset="0"/>
              <a:cs typeface="Arial" panose="020B0604020202020204" pitchFamily="34" charset="0"/>
            </a:rPr>
            <a:t>Conclusion</a:t>
          </a:r>
        </a:p>
      </dsp:txBody>
      <dsp:txXfrm>
        <a:off x="774817" y="4194310"/>
        <a:ext cx="6590078" cy="6708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F78A7-1BFC-AF4A-9550-EE247F2738A5}" type="datetimeFigureOut">
              <a:rPr lang="en-NL" smtClean="0"/>
              <a:t>02/12/2025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11829-2100-E343-91CD-7E91072ABA3B}" type="slidenum">
              <a:rPr lang="en-NL" smtClean="0"/>
              <a:t>‹#›</a:t>
            </a:fld>
            <a:endParaRPr lang="en-NL"/>
          </a:p>
        </p:txBody>
      </p:sp>
    </p:spTree>
    <p:extLst>
      <p:ext uri="{BB962C8B-B14F-4D97-AF65-F5344CB8AC3E}">
        <p14:creationId xmlns:p14="http://schemas.microsoft.com/office/powerpoint/2010/main" val="24373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latin typeface="Arial" panose="020B0604020202020204" pitchFamily="34" charset="0"/>
                <a:cs typeface="Arial" panose="020B0604020202020204" pitchFamily="34" charset="0"/>
              </a:rPr>
              <a:t>.</a:t>
            </a:r>
            <a:r>
              <a:rPr lang="en-GB" dirty="0"/>
              <a:t>Angle-dependent imaging via linear Radon domain: 1)apply linear Radon/Tau-P transform of the data, to decompose in plane wave responses; 2)actual migration via phase shifts in Tau-P domain;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NL" dirty="0">
                <a:latin typeface="Arial" panose="020B0604020202020204" pitchFamily="34" charset="0"/>
                <a:cs typeface="Arial" panose="020B0604020202020204" pitchFamily="34" charset="0"/>
              </a:rPr>
              <a:t>Select 4 angls from angle-dependent image and merge all over the lateral locations to generate 2D x,z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NL" dirty="0"/>
          </a:p>
        </p:txBody>
      </p:sp>
      <p:sp>
        <p:nvSpPr>
          <p:cNvPr id="4" name="Slide Number Placeholder 3"/>
          <p:cNvSpPr>
            <a:spLocks noGrp="1"/>
          </p:cNvSpPr>
          <p:nvPr>
            <p:ph type="sldNum" sz="quarter" idx="5"/>
          </p:nvPr>
        </p:nvSpPr>
        <p:spPr/>
        <p:txBody>
          <a:bodyPr/>
          <a:lstStyle/>
          <a:p>
            <a:fld id="{AB111829-2100-E343-91CD-7E91072ABA3B}" type="slidenum">
              <a:rPr lang="en-NL" smtClean="0"/>
              <a:t>7</a:t>
            </a:fld>
            <a:endParaRPr lang="en-NL"/>
          </a:p>
        </p:txBody>
      </p:sp>
    </p:spTree>
    <p:extLst>
      <p:ext uri="{BB962C8B-B14F-4D97-AF65-F5344CB8AC3E}">
        <p14:creationId xmlns:p14="http://schemas.microsoft.com/office/powerpoint/2010/main" val="111084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AB111829-2100-E343-91CD-7E91072ABA3B}" type="slidenum">
              <a:rPr lang="en-NL" smtClean="0"/>
              <a:t>9</a:t>
            </a:fld>
            <a:endParaRPr lang="en-NL"/>
          </a:p>
        </p:txBody>
      </p:sp>
    </p:spTree>
    <p:extLst>
      <p:ext uri="{BB962C8B-B14F-4D97-AF65-F5344CB8AC3E}">
        <p14:creationId xmlns:p14="http://schemas.microsoft.com/office/powerpoint/2010/main" val="1869817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47189-EFA5-163B-75DE-F286E02D1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FCF57-64CB-5518-2A58-BC3A7A6DCD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CE9145-3C69-6CAD-E8CB-0759B33281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four‐angle </a:t>
            </a:r>
            <a:r>
              <a:rPr lang="en-GB" dirty="0" err="1"/>
              <a:t>dRR</a:t>
            </a:r>
            <a:r>
              <a:rPr lang="en-GB" dirty="0"/>
              <a:t> input (B, 4, H, W) passes through a 4-stage encoder of residual conv blocks. A 1024-channel bottleneck is processed by a 2-layer, 4-head transformer (token count H/16·W/16). The decoder </a:t>
            </a:r>
            <a:r>
              <a:rPr lang="en-GB" dirty="0" err="1"/>
              <a:t>upsamples</a:t>
            </a:r>
            <a:r>
              <a:rPr lang="en-GB" dirty="0"/>
              <a:t> with 1×1 projection, concatenates aligned skip features, and refines via </a:t>
            </a:r>
            <a:r>
              <a:rPr lang="en-GB" dirty="0" err="1"/>
              <a:t>ResConv</a:t>
            </a:r>
            <a:r>
              <a:rPr lang="en-GB" dirty="0"/>
              <a:t>. Final 1×1 yields the saturation map.”</a:t>
            </a:r>
            <a:endParaRPr lang="en-NL" dirty="0"/>
          </a:p>
          <a:p>
            <a:endParaRPr lang="en-NL" dirty="0"/>
          </a:p>
        </p:txBody>
      </p:sp>
      <p:sp>
        <p:nvSpPr>
          <p:cNvPr id="4" name="Slide Number Placeholder 3">
            <a:extLst>
              <a:ext uri="{FF2B5EF4-FFF2-40B4-BE49-F238E27FC236}">
                <a16:creationId xmlns:a16="http://schemas.microsoft.com/office/drawing/2014/main" id="{F868CCA2-C89C-0E5E-6732-AEF0DA13E27A}"/>
              </a:ext>
            </a:extLst>
          </p:cNvPr>
          <p:cNvSpPr>
            <a:spLocks noGrp="1"/>
          </p:cNvSpPr>
          <p:nvPr>
            <p:ph type="sldNum" sz="quarter" idx="5"/>
          </p:nvPr>
        </p:nvSpPr>
        <p:spPr/>
        <p:txBody>
          <a:bodyPr/>
          <a:lstStyle/>
          <a:p>
            <a:fld id="{AB111829-2100-E343-91CD-7E91072ABA3B}" type="slidenum">
              <a:rPr lang="en-NL" smtClean="0"/>
              <a:t>20</a:t>
            </a:fld>
            <a:endParaRPr lang="en-NL"/>
          </a:p>
        </p:txBody>
      </p:sp>
    </p:spTree>
    <p:extLst>
      <p:ext uri="{BB962C8B-B14F-4D97-AF65-F5344CB8AC3E}">
        <p14:creationId xmlns:p14="http://schemas.microsoft.com/office/powerpoint/2010/main" val="215728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7B354-9DD0-DF55-A1A2-FF5383D966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47D39-C7E8-B769-67E2-D07D05709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BCECB2-E140-16D4-F2F4-124DA48BBA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latin typeface="Arial" panose="020B0604020202020204" pitchFamily="34" charset="0"/>
                <a:cs typeface="Arial" panose="020B0604020202020204" pitchFamily="34" charset="0"/>
              </a:rPr>
              <a:t>.</a:t>
            </a:r>
            <a:r>
              <a:rPr lang="en-GB" dirty="0"/>
              <a:t>Angle-dependent imaging via linear Radon domain: 1)apply linear Radon/Tau-P transform of the data, to decompose in plane wave responses; 2)actual migration via phase shifts in Tau-P domain;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NL" dirty="0">
                <a:latin typeface="Arial" panose="020B0604020202020204" pitchFamily="34" charset="0"/>
                <a:cs typeface="Arial" panose="020B0604020202020204" pitchFamily="34" charset="0"/>
              </a:rPr>
              <a:t>Select 4 angls from angle-dependent image and merge all over the lateral locations to generate 2D x,z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NL" dirty="0"/>
          </a:p>
        </p:txBody>
      </p:sp>
      <p:sp>
        <p:nvSpPr>
          <p:cNvPr id="4" name="Slide Number Placeholder 3">
            <a:extLst>
              <a:ext uri="{FF2B5EF4-FFF2-40B4-BE49-F238E27FC236}">
                <a16:creationId xmlns:a16="http://schemas.microsoft.com/office/drawing/2014/main" id="{1AE1C659-0B67-9720-8A4F-F73BEBE1D8DD}"/>
              </a:ext>
            </a:extLst>
          </p:cNvPr>
          <p:cNvSpPr>
            <a:spLocks noGrp="1"/>
          </p:cNvSpPr>
          <p:nvPr>
            <p:ph type="sldNum" sz="quarter" idx="5"/>
          </p:nvPr>
        </p:nvSpPr>
        <p:spPr/>
        <p:txBody>
          <a:bodyPr/>
          <a:lstStyle/>
          <a:p>
            <a:fld id="{AB111829-2100-E343-91CD-7E91072ABA3B}" type="slidenum">
              <a:rPr lang="en-NL" smtClean="0"/>
              <a:t>21</a:t>
            </a:fld>
            <a:endParaRPr lang="en-NL"/>
          </a:p>
        </p:txBody>
      </p:sp>
    </p:spTree>
    <p:extLst>
      <p:ext uri="{BB962C8B-B14F-4D97-AF65-F5344CB8AC3E}">
        <p14:creationId xmlns:p14="http://schemas.microsoft.com/office/powerpoint/2010/main" val="1567800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0D793-06BC-91B0-4F11-D4C3513FFF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7DB76-8726-356A-8742-66F20424B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DAC21-30F6-62F3-BE3F-D135B99D7D90}"/>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5B276EE4-00DD-67F6-A111-37E215E552DF}"/>
              </a:ext>
            </a:extLst>
          </p:cNvPr>
          <p:cNvSpPr>
            <a:spLocks noGrp="1"/>
          </p:cNvSpPr>
          <p:nvPr>
            <p:ph type="sldNum" sz="quarter" idx="5"/>
          </p:nvPr>
        </p:nvSpPr>
        <p:spPr/>
        <p:txBody>
          <a:bodyPr/>
          <a:lstStyle/>
          <a:p>
            <a:fld id="{AB111829-2100-E343-91CD-7E91072ABA3B}" type="slidenum">
              <a:rPr lang="en-NL" smtClean="0"/>
              <a:t>24</a:t>
            </a:fld>
            <a:endParaRPr lang="en-NL"/>
          </a:p>
        </p:txBody>
      </p:sp>
    </p:spTree>
    <p:extLst>
      <p:ext uri="{BB962C8B-B14F-4D97-AF65-F5344CB8AC3E}">
        <p14:creationId xmlns:p14="http://schemas.microsoft.com/office/powerpoint/2010/main" val="242856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31C4-DC5C-0A94-4D60-04058D63EB6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A9AD8E40-8E09-8144-B6FA-5E96E748DF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2DD8F3C9-4DE8-1D83-B5BF-8544C34393CD}"/>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5" name="Footer Placeholder 4">
            <a:extLst>
              <a:ext uri="{FF2B5EF4-FFF2-40B4-BE49-F238E27FC236}">
                <a16:creationId xmlns:a16="http://schemas.microsoft.com/office/drawing/2014/main" id="{8FE2B35C-3E7E-B51E-08EA-519CEE46230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1A96A0F-896E-0B6F-8122-A7A3F939F180}"/>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3177844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5FFC-0662-1BC4-1AF4-20865F505A67}"/>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B4D72AFB-17A3-F6D5-73D2-518ABE2E5A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E8D2F00-0154-5F8A-BC81-7670A056FBF3}"/>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5" name="Footer Placeholder 4">
            <a:extLst>
              <a:ext uri="{FF2B5EF4-FFF2-40B4-BE49-F238E27FC236}">
                <a16:creationId xmlns:a16="http://schemas.microsoft.com/office/drawing/2014/main" id="{EAADC0FF-67FA-D669-66F9-DD80DAB6E0A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82B5865-49D1-717A-43A8-B15DA25B7558}"/>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670879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817EEC-DF0E-C154-BA51-01237D6E37E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23FA12D-9FC2-7343-1919-4413B6E58C7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302E7CFA-E45E-2585-3A52-70C0454689FE}"/>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5" name="Footer Placeholder 4">
            <a:extLst>
              <a:ext uri="{FF2B5EF4-FFF2-40B4-BE49-F238E27FC236}">
                <a16:creationId xmlns:a16="http://schemas.microsoft.com/office/drawing/2014/main" id="{0D3C6749-5EAC-34C7-EACB-022B8825BCF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496837A-F5BE-F490-6096-FCFEDCA2F63B}"/>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655737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9279F-EF0E-7110-9763-89F5B604FF04}"/>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ECE79FA7-1F2F-8B82-324A-BC7BA3DF174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DC117EA1-F892-A62C-A494-C193A0D62775}"/>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5" name="Footer Placeholder 4">
            <a:extLst>
              <a:ext uri="{FF2B5EF4-FFF2-40B4-BE49-F238E27FC236}">
                <a16:creationId xmlns:a16="http://schemas.microsoft.com/office/drawing/2014/main" id="{F3C2FAEF-1169-0795-F2A5-753A46E6A34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116612B-7E6D-864B-C5EA-23FAB4590943}"/>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1831017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BF87-7AD7-99CC-B67D-27A9F6D91D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CB270E93-60BC-AA41-4F49-BD119EF35D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96C041E-2995-8D74-608F-0AADD030D0E9}"/>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5" name="Footer Placeholder 4">
            <a:extLst>
              <a:ext uri="{FF2B5EF4-FFF2-40B4-BE49-F238E27FC236}">
                <a16:creationId xmlns:a16="http://schemas.microsoft.com/office/drawing/2014/main" id="{72EFE230-E72D-41E3-4541-F207BF32A2A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3E25DDF-9F10-44C5-35FE-C15246215147}"/>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323279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7618-FB15-EAF0-48BA-AABF5B8B938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2154148C-417A-EB34-7A2E-6D2C7BDDFAB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541A8290-D01F-0502-7BC4-0919719A4F1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810AA635-A1ED-41C5-5EE4-FB3EF03F3C2B}"/>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6" name="Footer Placeholder 5">
            <a:extLst>
              <a:ext uri="{FF2B5EF4-FFF2-40B4-BE49-F238E27FC236}">
                <a16:creationId xmlns:a16="http://schemas.microsoft.com/office/drawing/2014/main" id="{CF0D07C2-D106-8DCA-B108-BA6F53FAA77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477110E-3924-AB19-B73D-BC5A3E537AC3}"/>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2568009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1DBE-69DC-614E-5E94-47268D3C793E}"/>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57AA656E-A827-723B-82CA-5BFA097276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C706FDD-3E8E-E5E5-0C78-B4E5A0461C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279A9E97-AFF9-B953-7948-5DF97DB83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9590BF-BC50-962D-5C79-2E7614E5FD9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2947075E-3111-C999-EB5B-BAEC9FB9E439}"/>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8" name="Footer Placeholder 7">
            <a:extLst>
              <a:ext uri="{FF2B5EF4-FFF2-40B4-BE49-F238E27FC236}">
                <a16:creationId xmlns:a16="http://schemas.microsoft.com/office/drawing/2014/main" id="{58DCA211-F171-6993-BD8C-A7B5F859FD5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EC200FBB-3D4D-4A67-6A67-76911F4A4EA6}"/>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2387008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9DEE-A9DD-CE8E-7B3C-4C431917042D}"/>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5B418351-1638-1382-12F0-B1593D38926A}"/>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4" name="Footer Placeholder 3">
            <a:extLst>
              <a:ext uri="{FF2B5EF4-FFF2-40B4-BE49-F238E27FC236}">
                <a16:creationId xmlns:a16="http://schemas.microsoft.com/office/drawing/2014/main" id="{78A7DDFF-E695-3B2D-5638-5567CBBFD6E0}"/>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680935C-7D1F-72C5-38BD-4B588EA7D1D3}"/>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404850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D92E4-C9AB-D4EE-0AEE-13E7D4C38D6B}"/>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3" name="Footer Placeholder 2">
            <a:extLst>
              <a:ext uri="{FF2B5EF4-FFF2-40B4-BE49-F238E27FC236}">
                <a16:creationId xmlns:a16="http://schemas.microsoft.com/office/drawing/2014/main" id="{D3F1A355-3223-3285-00B4-BA0FC11F19FB}"/>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CF2FE336-42C6-206D-F4EC-751BCAB191D5}"/>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3441360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CFAE-AAF5-BC4D-D568-CFE1A6FD6B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D5D77BCD-3CFA-7C96-0752-EFB44A58E2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0CF1DCBA-DCE9-D2F4-28D5-43FC83954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D783BF-78EC-0529-5000-1F10C9133765}"/>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6" name="Footer Placeholder 5">
            <a:extLst>
              <a:ext uri="{FF2B5EF4-FFF2-40B4-BE49-F238E27FC236}">
                <a16:creationId xmlns:a16="http://schemas.microsoft.com/office/drawing/2014/main" id="{A5B63FA4-9781-D26B-01A6-7D7908D42EA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9ACED53-4CDD-39B8-2E20-DDA17A4A8885}"/>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1655710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EFF8-ADBD-1A84-33D8-D4F873A1F5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ABC1073E-6357-3EA0-3B30-A2602F022B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93C028DA-F631-4B46-F796-856AA0BD9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144BD5-9D21-56A5-1E67-167D3D95074B}"/>
              </a:ext>
            </a:extLst>
          </p:cNvPr>
          <p:cNvSpPr>
            <a:spLocks noGrp="1"/>
          </p:cNvSpPr>
          <p:nvPr>
            <p:ph type="dt" sz="half" idx="10"/>
          </p:nvPr>
        </p:nvSpPr>
        <p:spPr/>
        <p:txBody>
          <a:bodyPr/>
          <a:lstStyle/>
          <a:p>
            <a:fld id="{B23C86FC-7E49-A94D-9C5F-1E2E48089D02}" type="datetimeFigureOut">
              <a:rPr lang="en-NL" smtClean="0"/>
              <a:t>02/12/2025</a:t>
            </a:fld>
            <a:endParaRPr lang="en-NL"/>
          </a:p>
        </p:txBody>
      </p:sp>
      <p:sp>
        <p:nvSpPr>
          <p:cNvPr id="6" name="Footer Placeholder 5">
            <a:extLst>
              <a:ext uri="{FF2B5EF4-FFF2-40B4-BE49-F238E27FC236}">
                <a16:creationId xmlns:a16="http://schemas.microsoft.com/office/drawing/2014/main" id="{F12F5317-B0F0-BD5D-CBDB-D7076FD1674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4098EDFC-06D3-249E-57D4-C653431729BD}"/>
              </a:ext>
            </a:extLst>
          </p:cNvPr>
          <p:cNvSpPr>
            <a:spLocks noGrp="1"/>
          </p:cNvSpPr>
          <p:nvPr>
            <p:ph type="sldNum" sz="quarter" idx="12"/>
          </p:nvPr>
        </p:nvSpPr>
        <p:spPr/>
        <p:txBody>
          <a:bodyPr/>
          <a:lstStyle/>
          <a:p>
            <a:fld id="{BB27F025-E284-B344-871A-B2BD137B1EE8}" type="slidenum">
              <a:rPr lang="en-NL" smtClean="0"/>
              <a:t>‹#›</a:t>
            </a:fld>
            <a:endParaRPr lang="en-NL"/>
          </a:p>
        </p:txBody>
      </p:sp>
    </p:spTree>
    <p:extLst>
      <p:ext uri="{BB962C8B-B14F-4D97-AF65-F5344CB8AC3E}">
        <p14:creationId xmlns:p14="http://schemas.microsoft.com/office/powerpoint/2010/main" val="3870730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9370EB-F0AF-AE3F-2E5B-836A057EE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15D81252-91A5-F98E-4F8B-A13BAFC9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DC758E7-F674-FDF4-65B9-3F91D91C9B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3C86FC-7E49-A94D-9C5F-1E2E48089D02}" type="datetimeFigureOut">
              <a:rPr lang="en-NL" smtClean="0"/>
              <a:t>02/12/2025</a:t>
            </a:fld>
            <a:endParaRPr lang="en-NL"/>
          </a:p>
        </p:txBody>
      </p:sp>
      <p:sp>
        <p:nvSpPr>
          <p:cNvPr id="5" name="Footer Placeholder 4">
            <a:extLst>
              <a:ext uri="{FF2B5EF4-FFF2-40B4-BE49-F238E27FC236}">
                <a16:creationId xmlns:a16="http://schemas.microsoft.com/office/drawing/2014/main" id="{3F31493B-26ED-5B22-2918-119A845B1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L"/>
          </a:p>
        </p:txBody>
      </p:sp>
      <p:sp>
        <p:nvSpPr>
          <p:cNvPr id="6" name="Slide Number Placeholder 5">
            <a:extLst>
              <a:ext uri="{FF2B5EF4-FFF2-40B4-BE49-F238E27FC236}">
                <a16:creationId xmlns:a16="http://schemas.microsoft.com/office/drawing/2014/main" id="{2EEA7622-3188-E2A2-7522-9778FA623A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27F025-E284-B344-871A-B2BD137B1EE8}" type="slidenum">
              <a:rPr lang="en-NL" smtClean="0"/>
              <a:t>‹#›</a:t>
            </a:fld>
            <a:endParaRPr lang="en-NL"/>
          </a:p>
        </p:txBody>
      </p:sp>
    </p:spTree>
    <p:extLst>
      <p:ext uri="{BB962C8B-B14F-4D97-AF65-F5344CB8AC3E}">
        <p14:creationId xmlns:p14="http://schemas.microsoft.com/office/powerpoint/2010/main" val="2450757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70.gif"/><Relationship Id="rId4" Type="http://schemas.openxmlformats.org/officeDocument/2006/relationships/image" Target="../media/image16.gif"/></Relationships>
</file>

<file path=ppt/slides/_rels/slide23.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5.gif"/><Relationship Id="rId5" Type="http://schemas.openxmlformats.org/officeDocument/2006/relationships/image" Target="../media/image74.gif"/><Relationship Id="rId4" Type="http://schemas.openxmlformats.org/officeDocument/2006/relationships/image" Target="../media/image73.gif"/></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77.png"/><Relationship Id="rId4" Type="http://schemas.openxmlformats.org/officeDocument/2006/relationships/image" Target="../media/image76.gi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0.sv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16/j.marpetgeo.2009.11.007.(https:/www.sciencedirect.com/science/article/pii/S0264817209002104)" TargetMode="External"/><Relationship Id="rId2" Type="http://schemas.openxmlformats.org/officeDocument/2006/relationships/hyperlink" Target="https://doi.org/10.1093/gji/ggac462" TargetMode="External"/><Relationship Id="rId1" Type="http://schemas.openxmlformats.org/officeDocument/2006/relationships/slideLayout" Target="../slideLayouts/slideLayout7.xml"/><Relationship Id="rId4" Type="http://schemas.openxmlformats.org/officeDocument/2006/relationships/hyperlink" Target="https://github.com/openjournals/joss-reviews/issues/673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hyperlink" Target="https://spe.org/csp" TargetMode="External"/><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0.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B04A0B5-36FF-CDFC-05F5-E0F449619612}"/>
              </a:ext>
            </a:extLst>
          </p:cNvPr>
          <p:cNvPicPr>
            <a:picLocks noChangeAspect="1"/>
          </p:cNvPicPr>
          <p:nvPr/>
        </p:nvPicPr>
        <p:blipFill>
          <a:blip r:embed="rId2"/>
          <a:srcRect l="13" t="23076" r="748" b="9030"/>
          <a:stretch>
            <a:fillRect/>
          </a:stretch>
        </p:blipFill>
        <p:spPr>
          <a:xfrm>
            <a:off x="1061003" y="6647"/>
            <a:ext cx="10287001" cy="3408094"/>
          </a:xfrm>
          <a:prstGeom prst="rect">
            <a:avLst/>
          </a:prstGeom>
        </p:spPr>
      </p:pic>
      <p:grpSp>
        <p:nvGrpSpPr>
          <p:cNvPr id="18" name="Group 17">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9" name="Freeform: Shape 18">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1F406F8E-7979-2948-653A-97A051F4D423}"/>
              </a:ext>
            </a:extLst>
          </p:cNvPr>
          <p:cNvSpPr txBox="1"/>
          <p:nvPr/>
        </p:nvSpPr>
        <p:spPr>
          <a:xfrm>
            <a:off x="908416" y="3491669"/>
            <a:ext cx="10592174" cy="1489996"/>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200" b="1" dirty="0">
                <a:solidFill>
                  <a:schemeClr val="tx2"/>
                </a:solidFill>
                <a:latin typeface="Arial" panose="020B0604020202020204" pitchFamily="34" charset="0"/>
                <a:ea typeface="+mj-ea"/>
                <a:cs typeface="Arial" panose="020B0604020202020204" pitchFamily="34" charset="0"/>
              </a:rPr>
              <a:t>A physics-guided neural network-based inversion framework for geophysical monitoring of geological CO</a:t>
            </a:r>
            <a:r>
              <a:rPr lang="en-US" sz="3200" b="1" baseline="-25000" dirty="0">
                <a:solidFill>
                  <a:schemeClr val="tx2"/>
                </a:solidFill>
                <a:latin typeface="Arial" panose="020B0604020202020204" pitchFamily="34" charset="0"/>
                <a:ea typeface="+mj-ea"/>
                <a:cs typeface="Arial" panose="020B0604020202020204" pitchFamily="34" charset="0"/>
              </a:rPr>
              <a:t>2</a:t>
            </a:r>
            <a:r>
              <a:rPr lang="en-US" sz="3200" b="1" dirty="0">
                <a:solidFill>
                  <a:schemeClr val="tx2"/>
                </a:solidFill>
                <a:latin typeface="Arial" panose="020B0604020202020204" pitchFamily="34" charset="0"/>
                <a:ea typeface="+mj-ea"/>
                <a:cs typeface="Arial" panose="020B0604020202020204" pitchFamily="34" charset="0"/>
              </a:rPr>
              <a:t> storage </a:t>
            </a:r>
          </a:p>
        </p:txBody>
      </p:sp>
      <p:sp>
        <p:nvSpPr>
          <p:cNvPr id="7" name="TextBox 6">
            <a:extLst>
              <a:ext uri="{FF2B5EF4-FFF2-40B4-BE49-F238E27FC236}">
                <a16:creationId xmlns:a16="http://schemas.microsoft.com/office/drawing/2014/main" id="{25BC05F4-FD72-C40B-9B15-06C1AE04BE42}"/>
              </a:ext>
            </a:extLst>
          </p:cNvPr>
          <p:cNvSpPr txBox="1"/>
          <p:nvPr/>
        </p:nvSpPr>
        <p:spPr>
          <a:xfrm>
            <a:off x="3028328" y="4981665"/>
            <a:ext cx="5765507" cy="1631216"/>
          </a:xfrm>
          <a:prstGeom prst="rect">
            <a:avLst/>
          </a:prstGeom>
          <a:noFill/>
        </p:spPr>
        <p:txBody>
          <a:bodyPr wrap="square" rtlCol="0">
            <a:spAutoFit/>
          </a:bodyPr>
          <a:lstStyle/>
          <a:p>
            <a:r>
              <a:rPr lang="en-NL" sz="2000" dirty="0">
                <a:latin typeface="Arial" panose="020B0604020202020204" pitchFamily="34" charset="0"/>
                <a:cs typeface="Arial" panose="020B0604020202020204" pitchFamily="34" charset="0"/>
              </a:rPr>
              <a:t>        Student:                Zeyu Wang</a:t>
            </a:r>
          </a:p>
          <a:p>
            <a:r>
              <a:rPr lang="en-NL" sz="2000" dirty="0">
                <a:latin typeface="Arial" panose="020B0604020202020204" pitchFamily="34" charset="0"/>
                <a:cs typeface="Arial" panose="020B0604020202020204" pitchFamily="34" charset="0"/>
              </a:rPr>
              <a:t>      Chairman:              dr. Eric Verschuur</a:t>
            </a:r>
          </a:p>
          <a:p>
            <a:r>
              <a:rPr lang="en-NL" sz="2000" dirty="0">
                <a:latin typeface="Arial" panose="020B0604020202020204" pitchFamily="34" charset="0"/>
                <a:cs typeface="Arial" panose="020B0604020202020204" pitchFamily="34" charset="0"/>
              </a:rPr>
              <a:t>   Co-supervisor:          dr. Jing Sun</a:t>
            </a:r>
          </a:p>
          <a:p>
            <a:r>
              <a:rPr lang="en-NL" sz="2000" dirty="0">
                <a:latin typeface="Arial" panose="020B0604020202020204" pitchFamily="34" charset="0"/>
                <a:cs typeface="Arial" panose="020B0604020202020204" pitchFamily="34" charset="0"/>
              </a:rPr>
              <a:t>Com</a:t>
            </a:r>
            <a:r>
              <a:rPr lang="en-GB" sz="2000" dirty="0">
                <a:latin typeface="Arial" panose="020B0604020202020204" pitchFamily="34" charset="0"/>
                <a:cs typeface="Arial" panose="020B0604020202020204" pitchFamily="34" charset="0"/>
              </a:rPr>
              <a:t>m</a:t>
            </a:r>
            <a:r>
              <a:rPr lang="en-NL" sz="2000" dirty="0">
                <a:latin typeface="Arial" panose="020B0604020202020204" pitchFamily="34" charset="0"/>
                <a:cs typeface="Arial" panose="020B0604020202020204" pitchFamily="34" charset="0"/>
              </a:rPr>
              <a:t>ittee </a:t>
            </a:r>
            <a:r>
              <a:rPr lang="en-GB" sz="2000" dirty="0">
                <a:latin typeface="Arial" panose="020B0604020202020204" pitchFamily="34" charset="0"/>
                <a:cs typeface="Arial" panose="020B0604020202020204" pitchFamily="34" charset="0"/>
              </a:rPr>
              <a:t>M</a:t>
            </a:r>
            <a:r>
              <a:rPr lang="en-NL" sz="2000" dirty="0">
                <a:latin typeface="Arial" panose="020B0604020202020204" pitchFamily="34" charset="0"/>
                <a:cs typeface="Arial" panose="020B0604020202020204" pitchFamily="34" charset="0"/>
              </a:rPr>
              <a:t>ember:    dr. </a:t>
            </a:r>
            <a:r>
              <a:rPr lang="en-GB" sz="2000" dirty="0">
                <a:latin typeface="Arial" panose="020B0604020202020204" pitchFamily="34" charset="0"/>
                <a:cs typeface="Arial" panose="020B0604020202020204" pitchFamily="34" charset="0"/>
              </a:rPr>
              <a:t>Rouhi </a:t>
            </a:r>
            <a:r>
              <a:rPr lang="en-GB" sz="2000" dirty="0" err="1">
                <a:latin typeface="Arial" panose="020B0604020202020204" pitchFamily="34" charset="0"/>
                <a:cs typeface="Arial" panose="020B0604020202020204" pitchFamily="34" charset="0"/>
              </a:rPr>
              <a:t>Farajzadeh</a:t>
            </a:r>
            <a:r>
              <a:rPr lang="en-GB" sz="2000" dirty="0">
                <a:latin typeface="Arial" panose="020B0604020202020204" pitchFamily="34" charset="0"/>
                <a:cs typeface="Arial" panose="020B0604020202020204" pitchFamily="34" charset="0"/>
              </a:rPr>
              <a:t> </a:t>
            </a:r>
          </a:p>
          <a:p>
            <a:endParaRPr lang="en-NL"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7DBE198-E690-C83D-9DD1-421CA2267196}"/>
              </a:ext>
            </a:extLst>
          </p:cNvPr>
          <p:cNvPicPr>
            <a:picLocks noChangeAspect="1"/>
          </p:cNvPicPr>
          <p:nvPr/>
        </p:nvPicPr>
        <p:blipFill>
          <a:blip r:embed="rId3"/>
          <a:stretch>
            <a:fillRect/>
          </a:stretch>
        </p:blipFill>
        <p:spPr>
          <a:xfrm>
            <a:off x="9568791" y="5654786"/>
            <a:ext cx="2270908" cy="959655"/>
          </a:xfrm>
          <a:prstGeom prst="rect">
            <a:avLst/>
          </a:prstGeom>
        </p:spPr>
      </p:pic>
    </p:spTree>
    <p:extLst>
      <p:ext uri="{BB962C8B-B14F-4D97-AF65-F5344CB8AC3E}">
        <p14:creationId xmlns:p14="http://schemas.microsoft.com/office/powerpoint/2010/main" val="240790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9C31-8C07-BDC8-A36D-7D07583D64E8}"/>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82270A72-4820-4E02-9AB7-53911BCEAC86}"/>
              </a:ext>
            </a:extLst>
          </p:cNvPr>
          <p:cNvGrpSpPr/>
          <p:nvPr/>
        </p:nvGrpSpPr>
        <p:grpSpPr>
          <a:xfrm>
            <a:off x="185057" y="592966"/>
            <a:ext cx="11172904" cy="5703228"/>
            <a:chOff x="478971" y="69849"/>
            <a:chExt cx="11172904" cy="5703228"/>
          </a:xfrm>
        </p:grpSpPr>
        <p:sp>
          <p:nvSpPr>
            <p:cNvPr id="2" name="TextBox 1">
              <a:extLst>
                <a:ext uri="{FF2B5EF4-FFF2-40B4-BE49-F238E27FC236}">
                  <a16:creationId xmlns:a16="http://schemas.microsoft.com/office/drawing/2014/main" id="{BF2FAAC8-C777-DCB3-3109-603A6623C8BA}"/>
                </a:ext>
              </a:extLst>
            </p:cNvPr>
            <p:cNvSpPr txBox="1"/>
            <p:nvPr/>
          </p:nvSpPr>
          <p:spPr>
            <a:xfrm>
              <a:off x="7292830" y="3503279"/>
              <a:ext cx="3700077" cy="169855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dirty="0">
                  <a:latin typeface="+mj-lt"/>
                  <a:ea typeface="+mj-ea"/>
                  <a:cs typeface="+mj-cs"/>
                </a:rPr>
                <a:t>Rock Physics:</a:t>
              </a:r>
            </a:p>
          </p:txBody>
        </p:sp>
        <p:pic>
          <p:nvPicPr>
            <p:cNvPr id="11" name="New picture">
              <a:extLst>
                <a:ext uri="{FF2B5EF4-FFF2-40B4-BE49-F238E27FC236}">
                  <a16:creationId xmlns:a16="http://schemas.microsoft.com/office/drawing/2014/main" id="{937EFB50-DF8D-8279-FF7A-44DBDBF817B9}"/>
                </a:ext>
              </a:extLst>
            </p:cNvPr>
            <p:cNvPicPr/>
            <p:nvPr/>
          </p:nvPicPr>
          <p:blipFill>
            <a:blip r:embed="rId2"/>
            <a:srcRect b="69170"/>
            <a:stretch>
              <a:fillRect/>
            </a:stretch>
          </p:blipFill>
          <p:spPr>
            <a:xfrm>
              <a:off x="478972" y="439181"/>
              <a:ext cx="4222956" cy="1946633"/>
            </a:xfrm>
            <a:prstGeom prst="rect">
              <a:avLst/>
            </a:prstGeom>
          </p:spPr>
        </p:pic>
        <p:pic>
          <p:nvPicPr>
            <p:cNvPr id="10" name="Picture 9" descr="A graph of different types of energy&#10;&#10;AI-generated content may be incorrect.">
              <a:extLst>
                <a:ext uri="{FF2B5EF4-FFF2-40B4-BE49-F238E27FC236}">
                  <a16:creationId xmlns:a16="http://schemas.microsoft.com/office/drawing/2014/main" id="{192AE06C-533D-D652-3EB1-B9065F5DB8AF}"/>
                </a:ext>
              </a:extLst>
            </p:cNvPr>
            <p:cNvPicPr>
              <a:picLocks noChangeAspect="1"/>
            </p:cNvPicPr>
            <p:nvPr/>
          </p:nvPicPr>
          <p:blipFill>
            <a:blip r:embed="rId3"/>
            <a:stretch>
              <a:fillRect/>
            </a:stretch>
          </p:blipFill>
          <p:spPr>
            <a:xfrm>
              <a:off x="4682355" y="439181"/>
              <a:ext cx="6969520" cy="4303677"/>
            </a:xfrm>
            <a:prstGeom prst="rect">
              <a:avLst/>
            </a:prstGeom>
          </p:spPr>
        </p:pic>
        <p:sp>
          <p:nvSpPr>
            <p:cNvPr id="3" name="TextBox 2">
              <a:extLst>
                <a:ext uri="{FF2B5EF4-FFF2-40B4-BE49-F238E27FC236}">
                  <a16:creationId xmlns:a16="http://schemas.microsoft.com/office/drawing/2014/main" id="{80F74BBB-2B13-5F0D-F4A9-EAC2753689FB}"/>
                </a:ext>
              </a:extLst>
            </p:cNvPr>
            <p:cNvSpPr txBox="1"/>
            <p:nvPr/>
          </p:nvSpPr>
          <p:spPr>
            <a:xfrm>
              <a:off x="717974" y="5126746"/>
              <a:ext cx="10756052" cy="646331"/>
            </a:xfrm>
            <a:prstGeom prst="rect">
              <a:avLst/>
            </a:prstGeom>
            <a:noFill/>
          </p:spPr>
          <p:txBody>
            <a:bodyPr wrap="square" rtlCol="0">
              <a:spAutoFit/>
            </a:bodyPr>
            <a:lstStyle/>
            <a:p>
              <a:pPr algn="ctr"/>
              <a:r>
                <a:rPr lang="en-NL" dirty="0"/>
                <a:t>Fig.4 Sleipner field: (a)Porosity model; (b) Vp, Vs, Density well logs; (c) Saturation of CO</a:t>
              </a:r>
              <a:r>
                <a:rPr lang="en-NL" baseline="-25000" dirty="0"/>
                <a:t>2</a:t>
              </a:r>
              <a:r>
                <a:rPr lang="en-NL" dirty="0"/>
                <a:t> when monitoring</a:t>
              </a:r>
            </a:p>
            <a:p>
              <a:pPr algn="ctr"/>
              <a:r>
                <a:rPr lang="en-NL" dirty="0"/>
                <a:t>(Hu et al. 2023.)  </a:t>
              </a:r>
            </a:p>
          </p:txBody>
        </p:sp>
        <p:pic>
          <p:nvPicPr>
            <p:cNvPr id="4" name="New picture">
              <a:extLst>
                <a:ext uri="{FF2B5EF4-FFF2-40B4-BE49-F238E27FC236}">
                  <a16:creationId xmlns:a16="http://schemas.microsoft.com/office/drawing/2014/main" id="{BAB5C1B8-D051-A248-43F6-DFCDD0311378}"/>
                </a:ext>
              </a:extLst>
            </p:cNvPr>
            <p:cNvPicPr/>
            <p:nvPr/>
          </p:nvPicPr>
          <p:blipFill>
            <a:blip r:embed="rId2"/>
            <a:srcRect t="63105"/>
            <a:stretch>
              <a:fillRect/>
            </a:stretch>
          </p:blipFill>
          <p:spPr>
            <a:xfrm>
              <a:off x="478971" y="2325176"/>
              <a:ext cx="4222957" cy="2236668"/>
            </a:xfrm>
            <a:prstGeom prst="rect">
              <a:avLst/>
            </a:prstGeom>
          </p:spPr>
        </p:pic>
        <p:sp>
          <p:nvSpPr>
            <p:cNvPr id="5" name="TextBox 4">
              <a:extLst>
                <a:ext uri="{FF2B5EF4-FFF2-40B4-BE49-F238E27FC236}">
                  <a16:creationId xmlns:a16="http://schemas.microsoft.com/office/drawing/2014/main" id="{61B81850-DC81-1C45-5BDC-B0B135B380F6}"/>
                </a:ext>
              </a:extLst>
            </p:cNvPr>
            <p:cNvSpPr txBox="1"/>
            <p:nvPr/>
          </p:nvSpPr>
          <p:spPr>
            <a:xfrm>
              <a:off x="4195743" y="69849"/>
              <a:ext cx="641331" cy="369332"/>
            </a:xfrm>
            <a:prstGeom prst="rect">
              <a:avLst/>
            </a:prstGeom>
            <a:noFill/>
          </p:spPr>
          <p:txBody>
            <a:bodyPr wrap="square" rtlCol="0">
              <a:spAutoFit/>
            </a:bodyPr>
            <a:lstStyle/>
            <a:p>
              <a:r>
                <a:rPr lang="en-NL" dirty="0"/>
                <a:t>(b)</a:t>
              </a:r>
            </a:p>
          </p:txBody>
        </p:sp>
      </p:grpSp>
      <p:pic>
        <p:nvPicPr>
          <p:cNvPr id="7" name="Picture 6" descr="A blue and black logo&#10;&#10;AI-generated content may be incorrect.">
            <a:extLst>
              <a:ext uri="{FF2B5EF4-FFF2-40B4-BE49-F238E27FC236}">
                <a16:creationId xmlns:a16="http://schemas.microsoft.com/office/drawing/2014/main" id="{C845754F-3DFB-4E21-68F8-18BAE2BDDB92}"/>
              </a:ext>
            </a:extLst>
          </p:cNvPr>
          <p:cNvPicPr>
            <a:picLocks noChangeAspect="1"/>
          </p:cNvPicPr>
          <p:nvPr/>
        </p:nvPicPr>
        <p:blipFill>
          <a:blip r:embed="rId4"/>
          <a:stretch>
            <a:fillRect/>
          </a:stretch>
        </p:blipFill>
        <p:spPr>
          <a:xfrm>
            <a:off x="10051631" y="-69029"/>
            <a:ext cx="2256962" cy="953762"/>
          </a:xfrm>
          <a:prstGeom prst="rect">
            <a:avLst/>
          </a:prstGeom>
        </p:spPr>
      </p:pic>
      <p:sp>
        <p:nvSpPr>
          <p:cNvPr id="8" name="TextBox 7">
            <a:extLst>
              <a:ext uri="{FF2B5EF4-FFF2-40B4-BE49-F238E27FC236}">
                <a16:creationId xmlns:a16="http://schemas.microsoft.com/office/drawing/2014/main" id="{D1036FCC-D050-FD91-D4DD-704ADBB9449C}"/>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p:pic>
        <p:nvPicPr>
          <p:cNvPr id="9" name="Graphic 8" descr="Footprints with solid fill">
            <a:extLst>
              <a:ext uri="{FF2B5EF4-FFF2-40B4-BE49-F238E27FC236}">
                <a16:creationId xmlns:a16="http://schemas.microsoft.com/office/drawing/2014/main" id="{2768E9C4-D967-2474-1D60-0E89DCAE74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57" y="580419"/>
            <a:ext cx="608628" cy="608628"/>
          </a:xfrm>
          <a:prstGeom prst="rect">
            <a:avLst/>
          </a:prstGeom>
        </p:spPr>
      </p:pic>
      <p:sp>
        <p:nvSpPr>
          <p:cNvPr id="12" name="TextBox 11">
            <a:extLst>
              <a:ext uri="{FF2B5EF4-FFF2-40B4-BE49-F238E27FC236}">
                <a16:creationId xmlns:a16="http://schemas.microsoft.com/office/drawing/2014/main" id="{CA61D01A-B9A2-0DE4-31EF-54BC98DB1D5D}"/>
              </a:ext>
            </a:extLst>
          </p:cNvPr>
          <p:cNvSpPr txBox="1"/>
          <p:nvPr/>
        </p:nvSpPr>
        <p:spPr>
          <a:xfrm>
            <a:off x="783098" y="636489"/>
            <a:ext cx="3044423" cy="646331"/>
          </a:xfrm>
          <a:prstGeom prst="rect">
            <a:avLst/>
          </a:prstGeom>
          <a:noFill/>
        </p:spPr>
        <p:txBody>
          <a:bodyPr wrap="none" rtlCol="0">
            <a:spAutoFit/>
          </a:bodyPr>
          <a:lstStyle/>
          <a:p>
            <a:r>
              <a:rPr lang="en-NL" b="1" i="1" dirty="0">
                <a:latin typeface="Arial" panose="020B0604020202020204" pitchFamily="34" charset="0"/>
                <a:cs typeface="Arial" panose="020B0604020202020204" pitchFamily="34" charset="0"/>
              </a:rPr>
              <a:t>2.2 Geologic assumptions</a:t>
            </a:r>
          </a:p>
          <a:p>
            <a:endParaRPr lang="en-NL" dirty="0"/>
          </a:p>
        </p:txBody>
      </p:sp>
      <p:sp>
        <p:nvSpPr>
          <p:cNvPr id="13" name="TextBox 12">
            <a:extLst>
              <a:ext uri="{FF2B5EF4-FFF2-40B4-BE49-F238E27FC236}">
                <a16:creationId xmlns:a16="http://schemas.microsoft.com/office/drawing/2014/main" id="{EFF61FBE-D7EB-A916-E316-54DAD7ACD088}"/>
              </a:ext>
            </a:extLst>
          </p:cNvPr>
          <p:cNvSpPr txBox="1"/>
          <p:nvPr/>
        </p:nvSpPr>
        <p:spPr>
          <a:xfrm>
            <a:off x="130628" y="6218417"/>
            <a:ext cx="12061371" cy="923330"/>
          </a:xfrm>
          <a:prstGeom prst="rect">
            <a:avLst/>
          </a:prstGeom>
          <a:noFill/>
        </p:spPr>
        <p:txBody>
          <a:bodyPr wrap="square" rtlCol="0">
            <a:spAutoFit/>
          </a:bodyPr>
          <a:lstStyle/>
          <a:p>
            <a:pPr marL="285750" indent="-285750">
              <a:buFont typeface="Wingdings" pitchFamily="2" charset="2"/>
              <a:buChar char="v"/>
            </a:pPr>
            <a:r>
              <a:rPr lang="en-GB" b="1" i="1" dirty="0"/>
              <a:t>This practice was justified by the fact that highly complex structural settings are often avoided in GCS site selection (S. </a:t>
            </a:r>
            <a:r>
              <a:rPr lang="en-GB" b="1" i="1" dirty="0" err="1"/>
              <a:t>Khandoozi</a:t>
            </a:r>
            <a:r>
              <a:rPr lang="en-GB" b="1" i="1" dirty="0"/>
              <a:t> et al., 2023)</a:t>
            </a:r>
          </a:p>
          <a:p>
            <a:endParaRPr lang="en-NL" dirty="0"/>
          </a:p>
        </p:txBody>
      </p:sp>
    </p:spTree>
    <p:extLst>
      <p:ext uri="{BB962C8B-B14F-4D97-AF65-F5344CB8AC3E}">
        <p14:creationId xmlns:p14="http://schemas.microsoft.com/office/powerpoint/2010/main" val="32801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diagram of different colors&#10;&#10;AI-generated content may be incorrect.">
            <a:extLst>
              <a:ext uri="{FF2B5EF4-FFF2-40B4-BE49-F238E27FC236}">
                <a16:creationId xmlns:a16="http://schemas.microsoft.com/office/drawing/2014/main" id="{2D1372E9-A250-D1F3-9B2A-278B3A5D286A}"/>
              </a:ext>
            </a:extLst>
          </p:cNvPr>
          <p:cNvPicPr>
            <a:picLocks noChangeAspect="1"/>
          </p:cNvPicPr>
          <p:nvPr/>
        </p:nvPicPr>
        <p:blipFill>
          <a:blip r:embed="rId2"/>
          <a:stretch>
            <a:fillRect/>
          </a:stretch>
        </p:blipFill>
        <p:spPr>
          <a:xfrm>
            <a:off x="178130" y="833322"/>
            <a:ext cx="5934251" cy="1735768"/>
          </a:xfrm>
          <a:prstGeom prst="rect">
            <a:avLst/>
          </a:prstGeom>
        </p:spPr>
      </p:pic>
      <p:sp>
        <p:nvSpPr>
          <p:cNvPr id="30" name="Rectangle 29">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structure&#10;&#10;AI-generated content may be incorrect.">
            <a:extLst>
              <a:ext uri="{FF2B5EF4-FFF2-40B4-BE49-F238E27FC236}">
                <a16:creationId xmlns:a16="http://schemas.microsoft.com/office/drawing/2014/main" id="{C2B66407-9841-F62A-39F0-C825D0F42B08}"/>
              </a:ext>
            </a:extLst>
          </p:cNvPr>
          <p:cNvPicPr>
            <a:picLocks noChangeAspect="1"/>
          </p:cNvPicPr>
          <p:nvPr/>
        </p:nvPicPr>
        <p:blipFill>
          <a:blip r:embed="rId3"/>
          <a:stretch>
            <a:fillRect/>
          </a:stretch>
        </p:blipFill>
        <p:spPr>
          <a:xfrm>
            <a:off x="6165389" y="858572"/>
            <a:ext cx="5883966" cy="1735769"/>
          </a:xfrm>
          <a:prstGeom prst="rect">
            <a:avLst/>
          </a:prstGeom>
        </p:spPr>
      </p:pic>
      <p:sp>
        <p:nvSpPr>
          <p:cNvPr id="32" name="Rectangle 31">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model&#10;&#10;AI-generated content may be incorrect.">
            <a:extLst>
              <a:ext uri="{FF2B5EF4-FFF2-40B4-BE49-F238E27FC236}">
                <a16:creationId xmlns:a16="http://schemas.microsoft.com/office/drawing/2014/main" id="{C31ED1CB-C305-184A-F543-81C7CA046D19}"/>
              </a:ext>
            </a:extLst>
          </p:cNvPr>
          <p:cNvPicPr>
            <a:picLocks noChangeAspect="1"/>
          </p:cNvPicPr>
          <p:nvPr/>
        </p:nvPicPr>
        <p:blipFill>
          <a:blip r:embed="rId4"/>
          <a:stretch>
            <a:fillRect/>
          </a:stretch>
        </p:blipFill>
        <p:spPr>
          <a:xfrm>
            <a:off x="91439" y="4175023"/>
            <a:ext cx="5912672" cy="1714674"/>
          </a:xfrm>
          <a:prstGeom prst="rect">
            <a:avLst/>
          </a:prstGeom>
        </p:spPr>
      </p:pic>
      <p:pic>
        <p:nvPicPr>
          <p:cNvPr id="6" name="Picture 5" descr="A diagram of a model&#10;&#10;AI-generated content may be incorrect.">
            <a:extLst>
              <a:ext uri="{FF2B5EF4-FFF2-40B4-BE49-F238E27FC236}">
                <a16:creationId xmlns:a16="http://schemas.microsoft.com/office/drawing/2014/main" id="{0D095760-B74B-06DB-393F-497921D85430}"/>
              </a:ext>
            </a:extLst>
          </p:cNvPr>
          <p:cNvPicPr>
            <a:picLocks noChangeAspect="1"/>
          </p:cNvPicPr>
          <p:nvPr/>
        </p:nvPicPr>
        <p:blipFill>
          <a:blip r:embed="rId5"/>
          <a:stretch>
            <a:fillRect/>
          </a:stretch>
        </p:blipFill>
        <p:spPr>
          <a:xfrm>
            <a:off x="6187889" y="4133275"/>
            <a:ext cx="6004111" cy="1756201"/>
          </a:xfrm>
          <a:prstGeom prst="rect">
            <a:avLst/>
          </a:prstGeom>
        </p:spPr>
      </p:pic>
      <p:pic>
        <p:nvPicPr>
          <p:cNvPr id="11" name="Picture 10" descr="A blue and black logo&#10;&#10;AI-generated content may be incorrect.">
            <a:extLst>
              <a:ext uri="{FF2B5EF4-FFF2-40B4-BE49-F238E27FC236}">
                <a16:creationId xmlns:a16="http://schemas.microsoft.com/office/drawing/2014/main" id="{DABED631-0C82-F66F-141B-C1C04C118615}"/>
              </a:ext>
            </a:extLst>
          </p:cNvPr>
          <p:cNvPicPr>
            <a:picLocks noChangeAspect="1"/>
          </p:cNvPicPr>
          <p:nvPr/>
        </p:nvPicPr>
        <p:blipFill>
          <a:blip r:embed="rId6"/>
          <a:stretch>
            <a:fillRect/>
          </a:stretch>
        </p:blipFill>
        <p:spPr>
          <a:xfrm>
            <a:off x="9939474" y="5930913"/>
            <a:ext cx="2270908" cy="959655"/>
          </a:xfrm>
          <a:prstGeom prst="rect">
            <a:avLst/>
          </a:prstGeom>
        </p:spPr>
      </p:pic>
      <p:sp>
        <p:nvSpPr>
          <p:cNvPr id="12" name="TextBox 11">
            <a:extLst>
              <a:ext uri="{FF2B5EF4-FFF2-40B4-BE49-F238E27FC236}">
                <a16:creationId xmlns:a16="http://schemas.microsoft.com/office/drawing/2014/main" id="{A856FB37-10E8-6767-599E-9E965C828F9F}"/>
              </a:ext>
            </a:extLst>
          </p:cNvPr>
          <p:cNvSpPr txBox="1"/>
          <p:nvPr/>
        </p:nvSpPr>
        <p:spPr>
          <a:xfrm>
            <a:off x="1265862" y="6211669"/>
            <a:ext cx="3758786" cy="646331"/>
          </a:xfrm>
          <a:prstGeom prst="rect">
            <a:avLst/>
          </a:prstGeom>
          <a:noFill/>
        </p:spPr>
        <p:txBody>
          <a:bodyPr wrap="none" rtlCol="0">
            <a:spAutoFit/>
          </a:bodyPr>
          <a:lstStyle/>
          <a:p>
            <a:r>
              <a:rPr lang="en-GB" dirty="0"/>
              <a:t>Fig.5 Base-survey elastic properties </a:t>
            </a:r>
          </a:p>
          <a:p>
            <a:endParaRPr lang="en-NL" dirty="0"/>
          </a:p>
        </p:txBody>
      </p:sp>
      <p:sp>
        <p:nvSpPr>
          <p:cNvPr id="2" name="TextBox 1">
            <a:extLst>
              <a:ext uri="{FF2B5EF4-FFF2-40B4-BE49-F238E27FC236}">
                <a16:creationId xmlns:a16="http://schemas.microsoft.com/office/drawing/2014/main" id="{D41E78F4-3EE3-1B1B-8103-CD85FEE50229}"/>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p:spTree>
    <p:extLst>
      <p:ext uri="{BB962C8B-B14F-4D97-AF65-F5344CB8AC3E}">
        <p14:creationId xmlns:p14="http://schemas.microsoft.com/office/powerpoint/2010/main" val="318903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9E517-321D-4C8C-417F-64CA8E95AB7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79836B7-A831-FE0C-5527-B851AB11299D}"/>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7B7D55F1-6589-5D0B-F30D-3EF0EFB6A772}"/>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p:sp>
        <p:nvSpPr>
          <p:cNvPr id="2" name="TextBox 1">
            <a:extLst>
              <a:ext uri="{FF2B5EF4-FFF2-40B4-BE49-F238E27FC236}">
                <a16:creationId xmlns:a16="http://schemas.microsoft.com/office/drawing/2014/main" id="{A1A9F85D-C64E-5BC5-BA6A-5079E437355E}"/>
              </a:ext>
            </a:extLst>
          </p:cNvPr>
          <p:cNvSpPr txBox="1"/>
          <p:nvPr/>
        </p:nvSpPr>
        <p:spPr>
          <a:xfrm>
            <a:off x="651040" y="1140788"/>
            <a:ext cx="11398315" cy="369332"/>
          </a:xfrm>
          <a:prstGeom prst="rect">
            <a:avLst/>
          </a:prstGeom>
          <a:noFill/>
        </p:spPr>
        <p:txBody>
          <a:bodyPr wrap="square" rtlCol="0">
            <a:spAutoFit/>
          </a:bodyPr>
          <a:lstStyle/>
          <a:p>
            <a:r>
              <a:rPr lang="en-US" i="1" u="sng" dirty="0">
                <a:highlight>
                  <a:srgbClr val="00FFFF"/>
                </a:highlight>
                <a:latin typeface="Arial" panose="020B0604020202020204" pitchFamily="34" charset="0"/>
                <a:cs typeface="Arial" panose="020B0604020202020204" pitchFamily="34" charset="0"/>
              </a:rPr>
              <a:t>Gasmann’s law</a:t>
            </a:r>
            <a:endParaRPr lang="en-GB" i="1" u="sng" dirty="0">
              <a:highlight>
                <a:srgbClr val="00FFFF"/>
              </a:highlight>
              <a:latin typeface="Arial" panose="020B0604020202020204" pitchFamily="34" charset="0"/>
              <a:cs typeface="Arial" panose="020B0604020202020204" pitchFamily="34" charset="0"/>
            </a:endParaRPr>
          </a:p>
        </p:txBody>
      </p:sp>
      <p:pic>
        <p:nvPicPr>
          <p:cNvPr id="12" name="Graphic 11" descr="Footprints with solid fill">
            <a:extLst>
              <a:ext uri="{FF2B5EF4-FFF2-40B4-BE49-F238E27FC236}">
                <a16:creationId xmlns:a16="http://schemas.microsoft.com/office/drawing/2014/main" id="{7DD7D448-623B-A836-FD1C-3E90B3B5D2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057" y="580419"/>
            <a:ext cx="608628" cy="608628"/>
          </a:xfrm>
          <a:prstGeom prst="rect">
            <a:avLst/>
          </a:prstGeom>
        </p:spPr>
      </p:pic>
      <p:sp>
        <p:nvSpPr>
          <p:cNvPr id="13" name="TextBox 12">
            <a:extLst>
              <a:ext uri="{FF2B5EF4-FFF2-40B4-BE49-F238E27FC236}">
                <a16:creationId xmlns:a16="http://schemas.microsoft.com/office/drawing/2014/main" id="{21AEF1D2-A279-DAB7-B5B4-74CB9182AEDD}"/>
              </a:ext>
            </a:extLst>
          </p:cNvPr>
          <p:cNvSpPr txBox="1"/>
          <p:nvPr/>
        </p:nvSpPr>
        <p:spPr>
          <a:xfrm>
            <a:off x="800030" y="661216"/>
            <a:ext cx="4826962" cy="369332"/>
          </a:xfrm>
          <a:prstGeom prst="rect">
            <a:avLst/>
          </a:prstGeom>
          <a:noFill/>
        </p:spPr>
        <p:txBody>
          <a:bodyPr wrap="none" rtlCol="0">
            <a:spAutoFit/>
          </a:bodyPr>
          <a:lstStyle/>
          <a:p>
            <a:r>
              <a:rPr lang="en-NL" b="1" i="1" dirty="0">
                <a:latin typeface="Arial" panose="020B0604020202020204" pitchFamily="34" charset="0"/>
                <a:cs typeface="Arial" panose="020B0604020202020204" pitchFamily="34" charset="0"/>
              </a:rPr>
              <a:t>2.3 Elastic properties change computation</a:t>
            </a:r>
          </a:p>
        </p:txBody>
      </p:sp>
      <p:sp>
        <p:nvSpPr>
          <p:cNvPr id="7" name="TextBox 6">
            <a:extLst>
              <a:ext uri="{FF2B5EF4-FFF2-40B4-BE49-F238E27FC236}">
                <a16:creationId xmlns:a16="http://schemas.microsoft.com/office/drawing/2014/main" id="{0EBC3036-5DB0-34B6-3B35-073BF54517BF}"/>
              </a:ext>
            </a:extLst>
          </p:cNvPr>
          <p:cNvSpPr txBox="1"/>
          <p:nvPr/>
        </p:nvSpPr>
        <p:spPr>
          <a:xfrm>
            <a:off x="651039" y="1708611"/>
            <a:ext cx="10410537" cy="307777"/>
          </a:xfrm>
          <a:prstGeom prst="rect">
            <a:avLst/>
          </a:prstGeom>
          <a:noFill/>
        </p:spPr>
        <p:txBody>
          <a:bodyPr wrap="square">
            <a:spAutoFit/>
          </a:bodyPr>
          <a:lstStyle/>
          <a:p>
            <a:pPr>
              <a:buNone/>
            </a:pPr>
            <a:r>
              <a:rPr lang="en-GB" sz="1400" dirty="0">
                <a:effectLst/>
                <a:latin typeface="Arial" panose="020B0604020202020204" pitchFamily="34" charset="0"/>
                <a:cs typeface="Arial" panose="020B0604020202020204" pitchFamily="34" charset="0"/>
              </a:rPr>
              <a:t>Given baseline (V p1, V s1, </a:t>
            </a:r>
            <a:r>
              <a:rPr lang="el-GR" sz="1400" dirty="0">
                <a:effectLst/>
                <a:latin typeface="Arial" panose="020B0604020202020204" pitchFamily="34" charset="0"/>
                <a:cs typeface="Arial" panose="020B0604020202020204" pitchFamily="34" charset="0"/>
              </a:rPr>
              <a:t>ρ1) </a:t>
            </a:r>
            <a:r>
              <a:rPr lang="en-GB" sz="1400" dirty="0">
                <a:effectLst/>
                <a:latin typeface="Arial" panose="020B0604020202020204" pitchFamily="34" charset="0"/>
                <a:cs typeface="Arial" panose="020B0604020202020204" pitchFamily="34" charset="0"/>
              </a:rPr>
              <a:t>and porosity </a:t>
            </a:r>
            <a:r>
              <a:rPr lang="el-GR" sz="1400" dirty="0">
                <a:effectLst/>
                <a:latin typeface="Arial" panose="020B0604020202020204" pitchFamily="34" charset="0"/>
                <a:cs typeface="Arial" panose="020B0604020202020204" pitchFamily="34" charset="0"/>
              </a:rPr>
              <a:t>φ, </a:t>
            </a:r>
            <a:r>
              <a:rPr lang="en-GB" sz="1400" dirty="0">
                <a:effectLst/>
                <a:latin typeface="Arial" panose="020B0604020202020204" pitchFamily="34" charset="0"/>
                <a:cs typeface="Arial" panose="020B0604020202020204" pitchFamily="34" charset="0"/>
              </a:rPr>
              <a:t>the network predicts non-wet saturation </a:t>
            </a:r>
            <a:r>
              <a:rPr lang="en-GB" sz="1400" dirty="0" err="1">
                <a:effectLst/>
                <a:latin typeface="Arial" panose="020B0604020202020204" pitchFamily="34" charset="0"/>
                <a:cs typeface="Arial" panose="020B0604020202020204" pitchFamily="34" charset="0"/>
              </a:rPr>
              <a:t>Snw</a:t>
            </a:r>
            <a:r>
              <a:rPr lang="en-GB" sz="1400" dirty="0">
                <a:effectLst/>
                <a:latin typeface="Arial" panose="020B0604020202020204" pitchFamily="34" charset="0"/>
                <a:cs typeface="Arial" panose="020B0604020202020204" pitchFamily="34" charset="0"/>
              </a:rPr>
              <a:t> inside a reservoir. </a:t>
            </a:r>
            <a:endParaRPr lang="en-GB" sz="1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5BD734C-957A-1A69-0EE4-2075ACA200E4}"/>
                  </a:ext>
                </a:extLst>
              </p:cNvPr>
              <p:cNvSpPr txBox="1"/>
              <p:nvPr/>
            </p:nvSpPr>
            <p:spPr>
              <a:xfrm>
                <a:off x="853592" y="2240672"/>
                <a:ext cx="11168804" cy="4424481"/>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1) Fluid mixing (CO₂–brine)</a:t>
                </a:r>
                <a:endParaRPr lang="en-GB" sz="1200" dirty="0">
                  <a:latin typeface="Arial" panose="020B060402020202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ar-AE" sz="1200"/>
                          </m:ctrlPr>
                        </m:sSubPr>
                        <m:e>
                          <m:r>
                            <a:rPr lang="ar-AE" sz="1200" i="1"/>
                            <m:t>𝜌</m:t>
                          </m:r>
                        </m:e>
                        <m:sub>
                          <m:r>
                            <a:rPr lang="ar-AE" sz="1200" i="1"/>
                            <m:t>𝑓</m:t>
                          </m:r>
                        </m:sub>
                      </m:sSub>
                      <m:r>
                        <a:rPr lang="ar-AE" sz="1200"/>
                        <m:t>=</m:t>
                      </m:r>
                      <m:sSub>
                        <m:sSubPr>
                          <m:ctrlPr>
                            <a:rPr lang="ar-AE" sz="1200" i="1"/>
                          </m:ctrlPr>
                        </m:sSubPr>
                        <m:e>
                          <m:r>
                            <a:rPr lang="ar-AE" sz="1200" i="1"/>
                            <m:t>𝑆</m:t>
                          </m:r>
                        </m:e>
                        <m:sub>
                          <m:r>
                            <a:rPr lang="ar-AE" sz="1200" i="1"/>
                            <m:t>𝑤</m:t>
                          </m:r>
                        </m:sub>
                      </m:sSub>
                      <m:sSub>
                        <m:sSubPr>
                          <m:ctrlPr>
                            <a:rPr lang="ar-AE" sz="1200" i="1"/>
                          </m:ctrlPr>
                        </m:sSubPr>
                        <m:e>
                          <m:r>
                            <a:rPr lang="ar-AE" sz="1200" i="1"/>
                            <m:t>𝜌</m:t>
                          </m:r>
                        </m:e>
                        <m:sub>
                          <m:r>
                            <a:rPr lang="ar-AE" sz="1200" i="1"/>
                            <m:t>𝑤</m:t>
                          </m:r>
                        </m:sub>
                      </m:sSub>
                      <m:r>
                        <a:rPr lang="ar-AE" sz="1200"/>
                        <m:t>+</m:t>
                      </m:r>
                      <m:sSub>
                        <m:sSubPr>
                          <m:ctrlPr>
                            <a:rPr lang="ar-AE" sz="1200" i="1"/>
                          </m:ctrlPr>
                        </m:sSubPr>
                        <m:e>
                          <m:r>
                            <a:rPr lang="ar-AE" sz="1200" i="1"/>
                            <m:t>𝑆</m:t>
                          </m:r>
                        </m:e>
                        <m:sub>
                          <m:r>
                            <a:rPr lang="ar-AE" sz="1200" i="1"/>
                            <m:t>𝑔</m:t>
                          </m:r>
                        </m:sub>
                      </m:sSub>
                      <m:sSub>
                        <m:sSubPr>
                          <m:ctrlPr>
                            <a:rPr lang="ar-AE" sz="1200" i="1"/>
                          </m:ctrlPr>
                        </m:sSubPr>
                        <m:e>
                          <m:r>
                            <a:rPr lang="ar-AE" sz="1200" i="1"/>
                            <m:t>𝜌</m:t>
                          </m:r>
                        </m:e>
                        <m:sub>
                          <m:r>
                            <a:rPr lang="ar-AE" sz="1200" i="1"/>
                            <m:t>𝑔</m:t>
                          </m:r>
                        </m:sub>
                      </m:sSub>
                      <m:r>
                        <a:rPr lang="ar-AE" sz="1200"/>
                        <m:t>,</m:t>
                      </m:r>
                      <m:r>
                        <a:rPr lang="en-US" sz="1200" b="0" i="0" smtClean="0">
                          <a:latin typeface="Cambria Math" panose="02040503050406030204" pitchFamily="18" charset="0"/>
                        </a:rPr>
                        <m:t>  </m:t>
                      </m:r>
                      <m:f>
                        <m:fPr>
                          <m:ctrlPr>
                            <a:rPr lang="ar-AE" sz="1200" i="1"/>
                          </m:ctrlPr>
                        </m:fPr>
                        <m:num>
                          <m:r>
                            <a:rPr lang="ar-AE" sz="1200"/>
                            <m:t>1</m:t>
                          </m:r>
                        </m:num>
                        <m:den>
                          <m:sSub>
                            <m:sSubPr>
                              <m:ctrlPr>
                                <a:rPr lang="ar-AE" sz="1200" i="1"/>
                              </m:ctrlPr>
                            </m:sSubPr>
                            <m:e>
                              <m:r>
                                <a:rPr lang="ar-AE" sz="1200" i="1"/>
                                <m:t>𝐾</m:t>
                              </m:r>
                            </m:e>
                            <m:sub>
                              <m:r>
                                <a:rPr lang="ar-AE" sz="1200" i="1"/>
                                <m:t>𝑓</m:t>
                              </m:r>
                            </m:sub>
                          </m:sSub>
                        </m:den>
                      </m:f>
                      <m:r>
                        <a:rPr lang="ar-AE" sz="1200"/>
                        <m:t>=</m:t>
                      </m:r>
                      <m:f>
                        <m:fPr>
                          <m:ctrlPr>
                            <a:rPr lang="ar-AE" sz="1200" i="1"/>
                          </m:ctrlPr>
                        </m:fPr>
                        <m:num>
                          <m:sSub>
                            <m:sSubPr>
                              <m:ctrlPr>
                                <a:rPr lang="ar-AE" sz="1200" i="1"/>
                              </m:ctrlPr>
                            </m:sSubPr>
                            <m:e>
                              <m:r>
                                <a:rPr lang="ar-AE" sz="1200" i="1"/>
                                <m:t>𝑆</m:t>
                              </m:r>
                            </m:e>
                            <m:sub>
                              <m:r>
                                <a:rPr lang="ar-AE" sz="1200" i="1"/>
                                <m:t>𝑤</m:t>
                              </m:r>
                            </m:sub>
                          </m:sSub>
                        </m:num>
                        <m:den>
                          <m:sSub>
                            <m:sSubPr>
                              <m:ctrlPr>
                                <a:rPr lang="ar-AE" sz="1200" i="1"/>
                              </m:ctrlPr>
                            </m:sSubPr>
                            <m:e>
                              <m:r>
                                <a:rPr lang="ar-AE" sz="1200" i="1"/>
                                <m:t>𝐾</m:t>
                              </m:r>
                            </m:e>
                            <m:sub>
                              <m:r>
                                <a:rPr lang="ar-AE" sz="1200" i="1"/>
                                <m:t>𝑤</m:t>
                              </m:r>
                            </m:sub>
                          </m:sSub>
                        </m:den>
                      </m:f>
                      <m:r>
                        <a:rPr lang="ar-AE" sz="1200"/>
                        <m:t>+</m:t>
                      </m:r>
                      <m:f>
                        <m:fPr>
                          <m:ctrlPr>
                            <a:rPr lang="ar-AE" sz="1200" i="1"/>
                          </m:ctrlPr>
                        </m:fPr>
                        <m:num>
                          <m:sSub>
                            <m:sSubPr>
                              <m:ctrlPr>
                                <a:rPr lang="ar-AE" sz="1200" i="1"/>
                              </m:ctrlPr>
                            </m:sSubPr>
                            <m:e>
                              <m:r>
                                <a:rPr lang="ar-AE" sz="1200" i="1"/>
                                <m:t>𝑆</m:t>
                              </m:r>
                            </m:e>
                            <m:sub>
                              <m:r>
                                <a:rPr lang="ar-AE" sz="1200" i="1"/>
                                <m:t>𝑔</m:t>
                              </m:r>
                            </m:sub>
                          </m:sSub>
                        </m:num>
                        <m:den>
                          <m:sSub>
                            <m:sSubPr>
                              <m:ctrlPr>
                                <a:rPr lang="ar-AE" sz="1200" i="1"/>
                              </m:ctrlPr>
                            </m:sSubPr>
                            <m:e>
                              <m:r>
                                <a:rPr lang="ar-AE" sz="1200" i="1"/>
                                <m:t>𝐾</m:t>
                              </m:r>
                            </m:e>
                            <m:sub>
                              <m:r>
                                <a:rPr lang="ar-AE" sz="1200" i="1"/>
                                <m:t>𝑔</m:t>
                              </m:r>
                            </m:sub>
                          </m:sSub>
                        </m:den>
                      </m:f>
                      <m:r>
                        <a:rPr lang="ar-AE" sz="1200"/>
                        <m:t>,</m:t>
                      </m:r>
                      <m:r>
                        <a:rPr lang="en-US" sz="1200" b="0" i="0" smtClean="0">
                          <a:latin typeface="Cambria Math" panose="02040503050406030204" pitchFamily="18" charset="0"/>
                        </a:rPr>
                        <m:t> </m:t>
                      </m:r>
                      <m:r>
                        <a:rPr lang="ar-AE" sz="1200"/>
                        <m:t> </m:t>
                      </m:r>
                      <m:sSub>
                        <m:sSubPr>
                          <m:ctrlPr>
                            <a:rPr lang="ar-AE" sz="1200" i="1"/>
                          </m:ctrlPr>
                        </m:sSubPr>
                        <m:e>
                          <m:r>
                            <a:rPr lang="en-US" sz="1200" b="0" i="1" smtClean="0">
                              <a:latin typeface="Cambria Math" panose="02040503050406030204" pitchFamily="18" charset="0"/>
                            </a:rPr>
                            <m:t> </m:t>
                          </m:r>
                          <m:r>
                            <a:rPr lang="ar-AE" sz="1200" i="1"/>
                            <m:t>𝑆</m:t>
                          </m:r>
                        </m:e>
                        <m:sub>
                          <m:r>
                            <a:rPr lang="ar-AE" sz="1200" i="1"/>
                            <m:t>𝑤</m:t>
                          </m:r>
                        </m:sub>
                      </m:sSub>
                      <m:r>
                        <a:rPr lang="ar-AE" sz="1200"/>
                        <m:t>+</m:t>
                      </m:r>
                      <m:sSub>
                        <m:sSubPr>
                          <m:ctrlPr>
                            <a:rPr lang="ar-AE" sz="1200" i="1"/>
                          </m:ctrlPr>
                        </m:sSubPr>
                        <m:e>
                          <m:r>
                            <a:rPr lang="ar-AE" sz="1200" i="1"/>
                            <m:t>𝑆</m:t>
                          </m:r>
                        </m:e>
                        <m:sub>
                          <m:r>
                            <a:rPr lang="ar-AE" sz="1200" i="1"/>
                            <m:t>𝑔</m:t>
                          </m:r>
                        </m:sub>
                      </m:sSub>
                      <m:r>
                        <a:rPr lang="ar-AE" sz="1200"/>
                        <m:t>=1</m:t>
                      </m:r>
                    </m:oMath>
                  </m:oMathPara>
                </a14:m>
                <a:endParaRPr lang="en-US" sz="1200" dirty="0">
                  <a:latin typeface="Arial" panose="020B0604020202020204" pitchFamily="34" charset="0"/>
                </a:endParaRPr>
              </a:p>
              <a:p>
                <a:r>
                  <a:rPr lang="en-GB" sz="1200" b="1" dirty="0">
                    <a:latin typeface="Arial" panose="020B0604020202020204" pitchFamily="34" charset="0"/>
                    <a:cs typeface="Arial" panose="020B0604020202020204" pitchFamily="34" charset="0"/>
                  </a:rPr>
                  <a:t>2)Baseline → dry frame</a:t>
                </a:r>
                <a:r>
                  <a:rPr lang="en-GB" sz="1200" dirty="0">
                    <a:latin typeface="Arial" panose="020B0604020202020204" pitchFamily="34" charset="0"/>
                    <a:cs typeface="Arial" panose="020B0604020202020204" pitchFamily="34" charset="0"/>
                  </a:rPr>
                  <a:t> (from </a:t>
                </a:r>
                <a14:m>
                  <m:oMath xmlns:m="http://schemas.openxmlformats.org/officeDocument/2006/math">
                    <m:sSub>
                      <m:sSubPr>
                        <m:ctrlPr>
                          <a:rPr lang="ar-AE" sz="1200"/>
                        </m:ctrlPr>
                      </m:sSubPr>
                      <m:e>
                        <m:r>
                          <a:rPr lang="ar-AE" sz="1200" i="1"/>
                          <m:t>𝑉</m:t>
                        </m:r>
                      </m:e>
                      <m:sub>
                        <m:r>
                          <a:rPr lang="ar-AE" sz="1200" i="1"/>
                          <m:t>𝑝</m:t>
                        </m:r>
                        <m:r>
                          <a:rPr lang="ar-AE" sz="1200"/>
                          <m:t>0</m:t>
                        </m:r>
                      </m:sub>
                    </m:sSub>
                    <m:r>
                      <a:rPr lang="ar-AE" sz="1200"/>
                      <m:t>,</m:t>
                    </m:r>
                    <m:sSub>
                      <m:sSubPr>
                        <m:ctrlPr>
                          <a:rPr lang="ar-AE" sz="1200" i="1"/>
                        </m:ctrlPr>
                      </m:sSubPr>
                      <m:e>
                        <m:r>
                          <a:rPr lang="ar-AE" sz="1200" i="1"/>
                          <m:t>𝑉</m:t>
                        </m:r>
                      </m:e>
                      <m:sub>
                        <m:r>
                          <a:rPr lang="ar-AE" sz="1200" i="1"/>
                          <m:t>𝑠</m:t>
                        </m:r>
                        <m:r>
                          <a:rPr lang="ar-AE" sz="1200"/>
                          <m:t>0</m:t>
                        </m:r>
                      </m:sub>
                    </m:sSub>
                    <m:r>
                      <a:rPr lang="ar-AE" sz="1200"/>
                      <m:t>,</m:t>
                    </m:r>
                    <m:sSub>
                      <m:sSubPr>
                        <m:ctrlPr>
                          <a:rPr lang="ar-AE" sz="1200" i="1"/>
                        </m:ctrlPr>
                      </m:sSubPr>
                      <m:e>
                        <m:r>
                          <a:rPr lang="ar-AE" sz="1200" i="1"/>
                          <m:t>𝜌</m:t>
                        </m:r>
                      </m:e>
                      <m:sub>
                        <m:r>
                          <a:rPr lang="ar-AE" sz="1200"/>
                          <m:t>0</m:t>
                        </m:r>
                      </m:sub>
                    </m:sSub>
                  </m:oMath>
                </a14:m>
                <a:r>
                  <a:rPr lang="en-US" sz="1200" dirty="0">
                    <a:latin typeface="Arial" panose="020B0604020202020204" pitchFamily="34" charset="0"/>
                    <a:cs typeface="Arial" panose="020B0604020202020204" pitchFamily="34" charset="0"/>
                  </a:rPr>
                  <a:t>)</a:t>
                </a:r>
                <a:endParaRPr lang="ar-AE" sz="1200" dirty="0">
                  <a:latin typeface="Arial" panose="020B060402020202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ar-AE" sz="1200"/>
                          </m:ctrlPr>
                        </m:sSubPr>
                        <m:e>
                          <m:r>
                            <a:rPr lang="ar-AE" sz="1200" i="1"/>
                            <m:t>𝐾</m:t>
                          </m:r>
                        </m:e>
                        <m:sub>
                          <m:r>
                            <m:rPr>
                              <m:nor/>
                            </m:rPr>
                            <a:rPr lang="en-GB" sz="1200" i="1">
                              <a:latin typeface="Arial" panose="020B0604020202020204" pitchFamily="34" charset="0"/>
                              <a:cs typeface="Arial" panose="020B0604020202020204" pitchFamily="34" charset="0"/>
                            </a:rPr>
                            <m:t>sat</m:t>
                          </m:r>
                          <m:r>
                            <a:rPr lang="en-GB" sz="1200"/>
                            <m:t>,0</m:t>
                          </m:r>
                        </m:sub>
                      </m:sSub>
                      <m:r>
                        <a:rPr lang="ar-AE" sz="1200"/>
                        <m:t>=</m:t>
                      </m:r>
                      <m:sSub>
                        <m:sSubPr>
                          <m:ctrlPr>
                            <a:rPr lang="ar-AE" sz="1200" i="1"/>
                          </m:ctrlPr>
                        </m:sSubPr>
                        <m:e>
                          <m:r>
                            <a:rPr lang="ar-AE" sz="1200" i="1"/>
                            <m:t>𝜌</m:t>
                          </m:r>
                        </m:e>
                        <m:sub>
                          <m:r>
                            <a:rPr lang="ar-AE" sz="1200"/>
                            <m:t>0</m:t>
                          </m:r>
                        </m:sub>
                      </m:sSub>
                      <m:sSubSup>
                        <m:sSubSupPr>
                          <m:ctrlPr>
                            <a:rPr lang="ar-AE" sz="1200" i="1"/>
                          </m:ctrlPr>
                        </m:sSubSupPr>
                        <m:e>
                          <m:r>
                            <a:rPr lang="ar-AE" sz="1200" i="1"/>
                            <m:t>𝑉</m:t>
                          </m:r>
                        </m:e>
                        <m:sub>
                          <m:r>
                            <a:rPr lang="ar-AE" sz="1200" i="1"/>
                            <m:t>𝑝</m:t>
                          </m:r>
                          <m:r>
                            <a:rPr lang="ar-AE" sz="1200"/>
                            <m:t>0</m:t>
                          </m:r>
                        </m:sub>
                        <m:sup>
                          <m:r>
                            <a:rPr lang="ar-AE" sz="1200"/>
                            <m:t>2</m:t>
                          </m:r>
                        </m:sup>
                      </m:sSubSup>
                      <m:r>
                        <a:rPr lang="ar-AE" sz="1200"/>
                        <m:t>−</m:t>
                      </m:r>
                      <m:f>
                        <m:fPr>
                          <m:ctrlPr>
                            <a:rPr lang="ar-AE" sz="1200" i="1"/>
                          </m:ctrlPr>
                        </m:fPr>
                        <m:num>
                          <m:r>
                            <a:rPr lang="ar-AE" sz="1200"/>
                            <m:t>4</m:t>
                          </m:r>
                        </m:num>
                        <m:den>
                          <m:r>
                            <a:rPr lang="ar-AE" sz="1200"/>
                            <m:t>3</m:t>
                          </m:r>
                        </m:den>
                      </m:f>
                      <m:sSub>
                        <m:sSubPr>
                          <m:ctrlPr>
                            <a:rPr lang="ar-AE" sz="1200" i="1"/>
                          </m:ctrlPr>
                        </m:sSubPr>
                        <m:e>
                          <m:r>
                            <a:rPr lang="ar-AE" sz="1200" i="1"/>
                            <m:t>𝜌</m:t>
                          </m:r>
                        </m:e>
                        <m:sub>
                          <m:r>
                            <a:rPr lang="ar-AE" sz="1200"/>
                            <m:t>0</m:t>
                          </m:r>
                        </m:sub>
                      </m:sSub>
                      <m:sSubSup>
                        <m:sSubSupPr>
                          <m:ctrlPr>
                            <a:rPr lang="ar-AE" sz="1200" i="1"/>
                          </m:ctrlPr>
                        </m:sSubSupPr>
                        <m:e>
                          <m:r>
                            <a:rPr lang="ar-AE" sz="1200" i="1"/>
                            <m:t>𝑉</m:t>
                          </m:r>
                        </m:e>
                        <m:sub>
                          <m:r>
                            <a:rPr lang="ar-AE" sz="1200" i="1"/>
                            <m:t>𝑠</m:t>
                          </m:r>
                          <m:r>
                            <a:rPr lang="ar-AE" sz="1200"/>
                            <m:t>0</m:t>
                          </m:r>
                        </m:sub>
                        <m:sup>
                          <m:r>
                            <a:rPr lang="ar-AE" sz="1200"/>
                            <m:t>2</m:t>
                          </m:r>
                        </m:sup>
                      </m:sSubSup>
                      <m:r>
                        <a:rPr lang="ar-AE" sz="1200"/>
                        <m:t>, </m:t>
                      </m:r>
                      <m:r>
                        <a:rPr lang="en-US" sz="1200" b="0" i="0" smtClean="0">
                          <a:latin typeface="Cambria Math" panose="02040503050406030204" pitchFamily="18" charset="0"/>
                        </a:rPr>
                        <m:t> </m:t>
                      </m:r>
                      <m:sSub>
                        <m:sSubPr>
                          <m:ctrlPr>
                            <a:rPr lang="ar-AE" sz="1200" i="1"/>
                          </m:ctrlPr>
                        </m:sSubPr>
                        <m:e>
                          <m:r>
                            <a:rPr lang="ar-AE" sz="1200" i="1"/>
                            <m:t>𝜇</m:t>
                          </m:r>
                        </m:e>
                        <m:sub>
                          <m:r>
                            <m:rPr>
                              <m:nor/>
                            </m:rPr>
                            <a:rPr lang="en-GB" sz="1200" i="1">
                              <a:latin typeface="Arial" panose="020B0604020202020204" pitchFamily="34" charset="0"/>
                              <a:cs typeface="Arial" panose="020B0604020202020204" pitchFamily="34" charset="0"/>
                            </a:rPr>
                            <m:t>sat</m:t>
                          </m:r>
                          <m:r>
                            <a:rPr lang="en-GB" sz="1200"/>
                            <m:t>,0</m:t>
                          </m:r>
                        </m:sub>
                      </m:sSub>
                      <m:r>
                        <a:rPr lang="ar-AE" sz="1200"/>
                        <m:t>=</m:t>
                      </m:r>
                      <m:sSub>
                        <m:sSubPr>
                          <m:ctrlPr>
                            <a:rPr lang="ar-AE" sz="1200" i="1"/>
                          </m:ctrlPr>
                        </m:sSubPr>
                        <m:e>
                          <m:r>
                            <a:rPr lang="ar-AE" sz="1200" i="1"/>
                            <m:t>𝜌</m:t>
                          </m:r>
                        </m:e>
                        <m:sub>
                          <m:r>
                            <a:rPr lang="ar-AE" sz="1200"/>
                            <m:t>0</m:t>
                          </m:r>
                        </m:sub>
                      </m:sSub>
                      <m:sSubSup>
                        <m:sSubSupPr>
                          <m:ctrlPr>
                            <a:rPr lang="ar-AE" sz="1200" i="1"/>
                          </m:ctrlPr>
                        </m:sSubSupPr>
                        <m:e>
                          <m:r>
                            <a:rPr lang="ar-AE" sz="1200" i="1"/>
                            <m:t>𝑉</m:t>
                          </m:r>
                        </m:e>
                        <m:sub>
                          <m:r>
                            <a:rPr lang="ar-AE" sz="1200" i="1"/>
                            <m:t>𝑠</m:t>
                          </m:r>
                          <m:r>
                            <a:rPr lang="ar-AE" sz="1200"/>
                            <m:t>0</m:t>
                          </m:r>
                        </m:sub>
                        <m:sup>
                          <m:r>
                            <a:rPr lang="ar-AE" sz="1200"/>
                            <m:t>2</m:t>
                          </m:r>
                        </m:sup>
                      </m:sSubSup>
                    </m:oMath>
                  </m:oMathPara>
                </a14:m>
                <a:endParaRPr lang="ar-AE" sz="1200" b="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Inverse Gassmann (baseline fluid </a:t>
                </a:r>
                <a14:m>
                  <m:oMath xmlns:m="http://schemas.openxmlformats.org/officeDocument/2006/math">
                    <m:sSub>
                      <m:sSubPr>
                        <m:ctrlPr>
                          <a:rPr lang="ar-AE" sz="1200"/>
                        </m:ctrlPr>
                      </m:sSubPr>
                      <m:e>
                        <m:r>
                          <a:rPr lang="ar-AE" sz="1200" i="1"/>
                          <m:t>𝐾</m:t>
                        </m:r>
                      </m:e>
                      <m:sub>
                        <m:r>
                          <a:rPr lang="ar-AE" sz="1200" i="1"/>
                          <m:t>𝑓</m:t>
                        </m:r>
                        <m:r>
                          <a:rPr lang="ar-AE" sz="1200"/>
                          <m:t>0</m:t>
                        </m:r>
                      </m:sub>
                    </m:sSub>
                  </m:oMath>
                </a14:m>
                <a:r>
                  <a:rPr lang="en-US" sz="1200" dirty="0">
                    <a:latin typeface="Arial" panose="020B0604020202020204" pitchFamily="34" charset="0"/>
                    <a:cs typeface="Arial" panose="020B0604020202020204" pitchFamily="34" charset="0"/>
                  </a:rPr>
                  <a:t>):</a:t>
                </a:r>
                <a:endParaRPr lang="ar-AE" sz="1200" dirty="0">
                  <a:latin typeface="Arial" panose="020B0604020202020204" pitchFamily="34" charset="0"/>
                  <a:cs typeface="Arial" panose="020B0604020202020204" pitchFamily="34" charset="0"/>
                </a:endParaRPr>
              </a:p>
              <a:p>
                <a:pPr algn="ctr"/>
                <a14:m>
                  <m:oMath xmlns:m="http://schemas.openxmlformats.org/officeDocument/2006/math">
                    <m:sSub>
                      <m:sSubPr>
                        <m:ctrlPr>
                          <a:rPr lang="ar-AE" sz="1200"/>
                        </m:ctrlPr>
                      </m:sSubPr>
                      <m:e>
                        <m:r>
                          <a:rPr lang="ar-AE" sz="1200" i="1"/>
                          <m:t>𝐾</m:t>
                        </m:r>
                      </m:e>
                      <m:sub>
                        <m:r>
                          <m:rPr>
                            <m:nor/>
                          </m:rPr>
                          <a:rPr lang="en-GB" sz="1200" i="1">
                            <a:latin typeface="Arial" panose="020B0604020202020204" pitchFamily="34" charset="0"/>
                            <a:cs typeface="Arial" panose="020B0604020202020204" pitchFamily="34" charset="0"/>
                          </a:rPr>
                          <m:t>dry</m:t>
                        </m:r>
                      </m:sub>
                    </m:sSub>
                    <m:r>
                      <a:rPr lang="ar-AE" sz="1200"/>
                      <m:t>=</m:t>
                    </m:r>
                    <m:sSub>
                      <m:sSubPr>
                        <m:ctrlPr>
                          <a:rPr lang="ar-AE" sz="1200" i="1"/>
                        </m:ctrlPr>
                      </m:sSubPr>
                      <m:e>
                        <m:r>
                          <a:rPr lang="ar-AE" sz="1200" i="1"/>
                          <m:t>𝐾</m:t>
                        </m:r>
                      </m:e>
                      <m:sub>
                        <m:r>
                          <m:rPr>
                            <m:nor/>
                          </m:rPr>
                          <a:rPr lang="en-GB" sz="1200" i="1">
                            <a:latin typeface="Arial" panose="020B0604020202020204" pitchFamily="34" charset="0"/>
                            <a:cs typeface="Arial" panose="020B0604020202020204" pitchFamily="34" charset="0"/>
                          </a:rPr>
                          <m:t>sat</m:t>
                        </m:r>
                        <m:r>
                          <a:rPr lang="en-GB" sz="1200"/>
                          <m:t>,0</m:t>
                        </m:r>
                      </m:sub>
                    </m:sSub>
                    <m:r>
                      <m:rPr>
                        <m:nor/>
                      </m:rPr>
                      <a:rPr lang="ar-AE" sz="1200" i="1">
                        <a:latin typeface="Arial" panose="020B0604020202020204" pitchFamily="34" charset="0"/>
                        <a:cs typeface="Arial" panose="020B0604020202020204" pitchFamily="34" charset="0"/>
                      </a:rPr>
                      <m:t>  </m:t>
                    </m:r>
                    <m:f>
                      <m:fPr>
                        <m:ctrlPr>
                          <a:rPr lang="ar-AE" sz="1200" i="1"/>
                        </m:ctrlPr>
                      </m:fPr>
                      <m:num>
                        <m:d>
                          <m:dPr>
                            <m:ctrlPr>
                              <a:rPr lang="ar-AE" sz="1200" i="1"/>
                            </m:ctrlPr>
                          </m:dPr>
                          <m:e>
                            <m:r>
                              <a:rPr lang="ar-AE" sz="1200" i="1"/>
                              <m:t>𝜙</m:t>
                            </m:r>
                            <m:sSub>
                              <m:sSubPr>
                                <m:ctrlPr>
                                  <a:rPr lang="ar-AE" sz="1200" i="1"/>
                                </m:ctrlPr>
                              </m:sSubPr>
                              <m:e>
                                <m:r>
                                  <a:rPr lang="ar-AE" sz="1200" i="1"/>
                                  <m:t>𝐾</m:t>
                                </m:r>
                              </m:e>
                              <m:sub>
                                <m:r>
                                  <a:rPr lang="ar-AE" sz="1200" i="1"/>
                                  <m:t>𝑚</m:t>
                                </m:r>
                              </m:sub>
                            </m:sSub>
                            <m:r>
                              <a:rPr lang="ar-AE" sz="1200"/>
                              <m:t>/</m:t>
                            </m:r>
                            <m:sSub>
                              <m:sSubPr>
                                <m:ctrlPr>
                                  <a:rPr lang="ar-AE" sz="1200" i="1"/>
                                </m:ctrlPr>
                              </m:sSubPr>
                              <m:e>
                                <m:r>
                                  <a:rPr lang="ar-AE" sz="1200" i="1"/>
                                  <m:t>𝐾</m:t>
                                </m:r>
                              </m:e>
                              <m:sub>
                                <m:r>
                                  <a:rPr lang="ar-AE" sz="1200" i="1"/>
                                  <m:t>𝑓</m:t>
                                </m:r>
                                <m:r>
                                  <a:rPr lang="ar-AE" sz="1200"/>
                                  <m:t>0</m:t>
                                </m:r>
                              </m:sub>
                            </m:sSub>
                          </m:e>
                        </m:d>
                        <m:r>
                          <a:rPr lang="ar-AE" sz="1200"/>
                          <m:t>+1−</m:t>
                        </m:r>
                        <m:d>
                          <m:dPr>
                            <m:ctrlPr>
                              <a:rPr lang="ar-AE" sz="1200" i="1"/>
                            </m:ctrlPr>
                          </m:dPr>
                          <m:e>
                            <m:sSub>
                              <m:sSubPr>
                                <m:ctrlPr>
                                  <a:rPr lang="ar-AE" sz="1200" i="1"/>
                                </m:ctrlPr>
                              </m:sSubPr>
                              <m:e>
                                <m:r>
                                  <a:rPr lang="ar-AE" sz="1200" i="1"/>
                                  <m:t>𝐾</m:t>
                                </m:r>
                              </m:e>
                              <m:sub>
                                <m:r>
                                  <m:rPr>
                                    <m:nor/>
                                  </m:rPr>
                                  <a:rPr lang="en-GB" sz="1200" i="1">
                                    <a:latin typeface="Arial" panose="020B0604020202020204" pitchFamily="34" charset="0"/>
                                    <a:cs typeface="Arial" panose="020B0604020202020204" pitchFamily="34" charset="0"/>
                                  </a:rPr>
                                  <m:t>sat</m:t>
                                </m:r>
                                <m:r>
                                  <a:rPr lang="en-GB" sz="1200"/>
                                  <m:t>,0</m:t>
                                </m:r>
                              </m:sub>
                            </m:sSub>
                            <m:r>
                              <a:rPr lang="ar-AE" sz="1200"/>
                              <m:t>/</m:t>
                            </m:r>
                            <m:sSub>
                              <m:sSubPr>
                                <m:ctrlPr>
                                  <a:rPr lang="ar-AE" sz="1200" i="1"/>
                                </m:ctrlPr>
                              </m:sSubPr>
                              <m:e>
                                <m:r>
                                  <a:rPr lang="ar-AE" sz="1200" i="1"/>
                                  <m:t>𝐾</m:t>
                                </m:r>
                              </m:e>
                              <m:sub>
                                <m:r>
                                  <a:rPr lang="ar-AE" sz="1200" i="1"/>
                                  <m:t>𝑚</m:t>
                                </m:r>
                              </m:sub>
                            </m:sSub>
                          </m:e>
                        </m:d>
                      </m:num>
                      <m:den>
                        <m:d>
                          <m:dPr>
                            <m:ctrlPr>
                              <a:rPr lang="ar-AE" sz="1200" i="1"/>
                            </m:ctrlPr>
                          </m:dPr>
                          <m:e>
                            <m:r>
                              <a:rPr lang="ar-AE" sz="1200" i="1"/>
                              <m:t>𝜙</m:t>
                            </m:r>
                            <m:sSub>
                              <m:sSubPr>
                                <m:ctrlPr>
                                  <a:rPr lang="ar-AE" sz="1200" i="1"/>
                                </m:ctrlPr>
                              </m:sSubPr>
                              <m:e>
                                <m:r>
                                  <a:rPr lang="ar-AE" sz="1200" i="1"/>
                                  <m:t>𝐾</m:t>
                                </m:r>
                              </m:e>
                              <m:sub>
                                <m:r>
                                  <a:rPr lang="ar-AE" sz="1200" i="1"/>
                                  <m:t>𝑚</m:t>
                                </m:r>
                              </m:sub>
                            </m:sSub>
                            <m:r>
                              <a:rPr lang="ar-AE" sz="1200"/>
                              <m:t>/</m:t>
                            </m:r>
                            <m:sSub>
                              <m:sSubPr>
                                <m:ctrlPr>
                                  <a:rPr lang="ar-AE" sz="1200" i="1"/>
                                </m:ctrlPr>
                              </m:sSubPr>
                              <m:e>
                                <m:r>
                                  <a:rPr lang="ar-AE" sz="1200" i="1"/>
                                  <m:t>𝐾</m:t>
                                </m:r>
                              </m:e>
                              <m:sub>
                                <m:r>
                                  <a:rPr lang="ar-AE" sz="1200" i="1"/>
                                  <m:t>𝑓</m:t>
                                </m:r>
                                <m:r>
                                  <a:rPr lang="ar-AE" sz="1200"/>
                                  <m:t>0</m:t>
                                </m:r>
                              </m:sub>
                            </m:sSub>
                          </m:e>
                        </m:d>
                        <m:r>
                          <a:rPr lang="ar-AE" sz="1200"/>
                          <m:t>+</m:t>
                        </m:r>
                        <m:d>
                          <m:dPr>
                            <m:ctrlPr>
                              <a:rPr lang="ar-AE" sz="1200" i="1"/>
                            </m:ctrlPr>
                          </m:dPr>
                          <m:e>
                            <m:sSub>
                              <m:sSubPr>
                                <m:ctrlPr>
                                  <a:rPr lang="ar-AE" sz="1200" i="1"/>
                                </m:ctrlPr>
                              </m:sSubPr>
                              <m:e>
                                <m:r>
                                  <a:rPr lang="ar-AE" sz="1200" i="1"/>
                                  <m:t>𝐾</m:t>
                                </m:r>
                              </m:e>
                              <m:sub>
                                <m:r>
                                  <m:rPr>
                                    <m:nor/>
                                  </m:rPr>
                                  <a:rPr lang="en-GB" sz="1200" i="1">
                                    <a:latin typeface="Arial" panose="020B0604020202020204" pitchFamily="34" charset="0"/>
                                    <a:cs typeface="Arial" panose="020B0604020202020204" pitchFamily="34" charset="0"/>
                                  </a:rPr>
                                  <m:t>sat</m:t>
                                </m:r>
                                <m:r>
                                  <a:rPr lang="en-GB" sz="1200"/>
                                  <m:t>,0</m:t>
                                </m:r>
                              </m:sub>
                            </m:sSub>
                            <m:r>
                              <a:rPr lang="ar-AE" sz="1200"/>
                              <m:t>/</m:t>
                            </m:r>
                            <m:sSub>
                              <m:sSubPr>
                                <m:ctrlPr>
                                  <a:rPr lang="ar-AE" sz="1200" i="1"/>
                                </m:ctrlPr>
                              </m:sSubPr>
                              <m:e>
                                <m:r>
                                  <a:rPr lang="ar-AE" sz="1200" i="1"/>
                                  <m:t>𝐾</m:t>
                                </m:r>
                              </m:e>
                              <m:sub>
                                <m:r>
                                  <a:rPr lang="ar-AE" sz="1200" i="1"/>
                                  <m:t>𝑚</m:t>
                                </m:r>
                              </m:sub>
                            </m:sSub>
                          </m:e>
                        </m:d>
                        <m:r>
                          <a:rPr lang="ar-AE" sz="1200"/>
                          <m:t>−1</m:t>
                        </m:r>
                      </m:den>
                    </m:f>
                    <m:r>
                      <a:rPr lang="ar-AE" sz="1200"/>
                      <m:t>,</m:t>
                    </m:r>
                    <m:r>
                      <a:rPr lang="en-US" sz="1200" b="0" i="0" smtClean="0">
                        <a:latin typeface="Cambria Math" panose="02040503050406030204" pitchFamily="18" charset="0"/>
                      </a:rPr>
                      <m:t>    </m:t>
                    </m:r>
                    <m:r>
                      <a:rPr lang="ar-AE" sz="1200"/>
                      <m:t> </m:t>
                    </m:r>
                    <m:sSub>
                      <m:sSubPr>
                        <m:ctrlPr>
                          <a:rPr lang="ar-AE" sz="1200" i="1"/>
                        </m:ctrlPr>
                      </m:sSubPr>
                      <m:e>
                        <m:r>
                          <a:rPr lang="ar-AE" sz="1200" i="1"/>
                          <m:t>𝜇</m:t>
                        </m:r>
                      </m:e>
                      <m:sub>
                        <m:r>
                          <m:rPr>
                            <m:nor/>
                          </m:rPr>
                          <a:rPr lang="en-GB" sz="1200" i="1">
                            <a:latin typeface="Arial" panose="020B0604020202020204" pitchFamily="34" charset="0"/>
                            <a:cs typeface="Arial" panose="020B0604020202020204" pitchFamily="34" charset="0"/>
                          </a:rPr>
                          <m:t>dry</m:t>
                        </m:r>
                      </m:sub>
                    </m:sSub>
                    <m:r>
                      <a:rPr lang="ar-AE" sz="1200"/>
                      <m:t>=</m:t>
                    </m:r>
                    <m:sSub>
                      <m:sSubPr>
                        <m:ctrlPr>
                          <a:rPr lang="ar-AE" sz="1200" i="1"/>
                        </m:ctrlPr>
                      </m:sSubPr>
                      <m:e>
                        <m:r>
                          <a:rPr lang="ar-AE" sz="1200" i="1"/>
                          <m:t>𝜇</m:t>
                        </m:r>
                      </m:e>
                      <m:sub>
                        <m:r>
                          <m:rPr>
                            <m:nor/>
                          </m:rPr>
                          <a:rPr lang="en-GB" sz="1200" i="1">
                            <a:latin typeface="Arial" panose="020B0604020202020204" pitchFamily="34" charset="0"/>
                            <a:cs typeface="Arial" panose="020B0604020202020204" pitchFamily="34" charset="0"/>
                          </a:rPr>
                          <m:t>sat</m:t>
                        </m:r>
                        <m:r>
                          <a:rPr lang="en-GB" sz="1200"/>
                          <m:t>,0</m:t>
                        </m:r>
                      </m:sub>
                    </m:sSub>
                  </m:oMath>
                </a14:m>
                <a:r>
                  <a:rPr lang="ar-AE" sz="1200" b="1" dirty="0">
                    <a:latin typeface="Arial" panose="020B0604020202020204" pitchFamily="34" charset="0"/>
                    <a:cs typeface="Arial" panose="020B0604020202020204" pitchFamily="34" charset="0"/>
                  </a:rPr>
                  <a:t> </a:t>
                </a:r>
                <a:endParaRPr lang="en-US" sz="12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3) </a:t>
                </a:r>
                <a:r>
                  <a:rPr lang="en-GB" sz="1200" b="1" dirty="0" err="1">
                    <a:latin typeface="Arial" panose="020B0604020202020204" pitchFamily="34" charset="0"/>
                    <a:cs typeface="Arial" panose="020B0604020202020204" pitchFamily="34" charset="0"/>
                  </a:rPr>
                  <a:t>Resaturate</a:t>
                </a:r>
                <a:r>
                  <a:rPr lang="en-GB" sz="1200" b="1" dirty="0">
                    <a:latin typeface="Arial" panose="020B0604020202020204" pitchFamily="34" charset="0"/>
                    <a:cs typeface="Arial" panose="020B0604020202020204" pitchFamily="34" charset="0"/>
                  </a:rPr>
                  <a:t> with mixed fluid (forward Gassmann)</a:t>
                </a:r>
                <a:endParaRPr lang="en-GB" sz="1200" dirty="0">
                  <a:latin typeface="Arial" panose="020B060402020202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ar-AE" sz="1200"/>
                          </m:ctrlPr>
                        </m:sSubPr>
                        <m:e>
                          <m:r>
                            <a:rPr lang="ar-AE" sz="1200" i="1"/>
                            <m:t>𝐾</m:t>
                          </m:r>
                        </m:e>
                        <m:sub>
                          <m:r>
                            <m:rPr>
                              <m:nor/>
                            </m:rPr>
                            <a:rPr lang="en-GB" sz="1200" i="1">
                              <a:latin typeface="Arial" panose="020B0604020202020204" pitchFamily="34" charset="0"/>
                              <a:cs typeface="Arial" panose="020B0604020202020204" pitchFamily="34" charset="0"/>
                            </a:rPr>
                            <m:t>sat</m:t>
                          </m:r>
                          <m:r>
                            <a:rPr lang="en-GB" sz="1200"/>
                            <m:t>,2</m:t>
                          </m:r>
                        </m:sub>
                      </m:sSub>
                      <m:r>
                        <a:rPr lang="ar-AE" sz="1200"/>
                        <m:t>=</m:t>
                      </m:r>
                      <m:sSub>
                        <m:sSubPr>
                          <m:ctrlPr>
                            <a:rPr lang="ar-AE" sz="1200" i="1"/>
                          </m:ctrlPr>
                        </m:sSubPr>
                        <m:e>
                          <m:r>
                            <a:rPr lang="ar-AE" sz="1200" i="1"/>
                            <m:t>𝐾</m:t>
                          </m:r>
                        </m:e>
                        <m:sub>
                          <m:r>
                            <m:rPr>
                              <m:nor/>
                            </m:rPr>
                            <a:rPr lang="en-GB" sz="1200" i="1">
                              <a:latin typeface="Arial" panose="020B0604020202020204" pitchFamily="34" charset="0"/>
                              <a:cs typeface="Arial" panose="020B0604020202020204" pitchFamily="34" charset="0"/>
                            </a:rPr>
                            <m:t>dry</m:t>
                          </m:r>
                        </m:sub>
                      </m:sSub>
                      <m:r>
                        <a:rPr lang="ar-AE" sz="1200"/>
                        <m:t>+</m:t>
                      </m:r>
                      <m:f>
                        <m:fPr>
                          <m:ctrlPr>
                            <a:rPr lang="ar-AE" sz="1200" i="1"/>
                          </m:ctrlPr>
                        </m:fPr>
                        <m:num>
                          <m:sSup>
                            <m:sSupPr>
                              <m:ctrlPr>
                                <a:rPr lang="ar-AE" sz="1200" i="1"/>
                              </m:ctrlPr>
                            </m:sSupPr>
                            <m:e>
                              <m:d>
                                <m:dPr>
                                  <m:ctrlPr>
                                    <a:rPr lang="ar-AE" sz="1200" i="1"/>
                                  </m:ctrlPr>
                                </m:dPr>
                                <m:e>
                                  <m:r>
                                    <a:rPr lang="ar-AE" sz="1200"/>
                                    <m:t>1−</m:t>
                                  </m:r>
                                  <m:f>
                                    <m:fPr>
                                      <m:ctrlPr>
                                        <a:rPr lang="ar-AE" sz="1200" i="1"/>
                                      </m:ctrlPr>
                                    </m:fPr>
                                    <m:num>
                                      <m:sSub>
                                        <m:sSubPr>
                                          <m:ctrlPr>
                                            <a:rPr lang="ar-AE" sz="1200" i="1"/>
                                          </m:ctrlPr>
                                        </m:sSubPr>
                                        <m:e>
                                          <m:r>
                                            <a:rPr lang="ar-AE" sz="1200" i="1"/>
                                            <m:t>𝐾</m:t>
                                          </m:r>
                                        </m:e>
                                        <m:sub>
                                          <m:r>
                                            <m:rPr>
                                              <m:nor/>
                                            </m:rPr>
                                            <a:rPr lang="en-GB" sz="1200" i="1">
                                              <a:latin typeface="Arial" panose="020B0604020202020204" pitchFamily="34" charset="0"/>
                                              <a:cs typeface="Arial" panose="020B0604020202020204" pitchFamily="34" charset="0"/>
                                            </a:rPr>
                                            <m:t>dry</m:t>
                                          </m:r>
                                        </m:sub>
                                      </m:sSub>
                                    </m:num>
                                    <m:den>
                                      <m:sSub>
                                        <m:sSubPr>
                                          <m:ctrlPr>
                                            <a:rPr lang="ar-AE" sz="1200" i="1"/>
                                          </m:ctrlPr>
                                        </m:sSubPr>
                                        <m:e>
                                          <m:r>
                                            <a:rPr lang="ar-AE" sz="1200" i="1"/>
                                            <m:t>𝐾</m:t>
                                          </m:r>
                                        </m:e>
                                        <m:sub>
                                          <m:r>
                                            <a:rPr lang="ar-AE" sz="1200" i="1"/>
                                            <m:t>𝑚</m:t>
                                          </m:r>
                                        </m:sub>
                                      </m:sSub>
                                    </m:den>
                                  </m:f>
                                </m:e>
                              </m:d>
                            </m:e>
                            <m:sup>
                              <m:r>
                                <a:rPr lang="ar-AE" sz="1200"/>
                                <m:t>2</m:t>
                              </m:r>
                            </m:sup>
                          </m:sSup>
                        </m:num>
                        <m:den>
                          <m:f>
                            <m:fPr>
                              <m:ctrlPr>
                                <a:rPr lang="ar-AE" sz="1200" i="1"/>
                              </m:ctrlPr>
                            </m:fPr>
                            <m:num>
                              <m:r>
                                <a:rPr lang="ar-AE" sz="1200" i="1"/>
                                <m:t>𝜙</m:t>
                              </m:r>
                            </m:num>
                            <m:den>
                              <m:sSub>
                                <m:sSubPr>
                                  <m:ctrlPr>
                                    <a:rPr lang="ar-AE" sz="1200" i="1"/>
                                  </m:ctrlPr>
                                </m:sSubPr>
                                <m:e>
                                  <m:r>
                                    <a:rPr lang="ar-AE" sz="1200" i="1"/>
                                    <m:t>𝐾</m:t>
                                  </m:r>
                                </m:e>
                                <m:sub>
                                  <m:r>
                                    <a:rPr lang="ar-AE" sz="1200" i="1"/>
                                    <m:t>𝑓</m:t>
                                  </m:r>
                                </m:sub>
                              </m:sSub>
                            </m:den>
                          </m:f>
                          <m:r>
                            <a:rPr lang="ar-AE" sz="1200"/>
                            <m:t>+</m:t>
                          </m:r>
                          <m:f>
                            <m:fPr>
                              <m:ctrlPr>
                                <a:rPr lang="ar-AE" sz="1200" i="1"/>
                              </m:ctrlPr>
                            </m:fPr>
                            <m:num>
                              <m:r>
                                <a:rPr lang="ar-AE" sz="1200"/>
                                <m:t>1−</m:t>
                              </m:r>
                              <m:r>
                                <a:rPr lang="ar-AE" sz="1200" i="1"/>
                                <m:t>𝜙</m:t>
                              </m:r>
                            </m:num>
                            <m:den>
                              <m:sSub>
                                <m:sSubPr>
                                  <m:ctrlPr>
                                    <a:rPr lang="ar-AE" sz="1200" i="1"/>
                                  </m:ctrlPr>
                                </m:sSubPr>
                                <m:e>
                                  <m:r>
                                    <a:rPr lang="ar-AE" sz="1200" i="1"/>
                                    <m:t>𝐾</m:t>
                                  </m:r>
                                </m:e>
                                <m:sub>
                                  <m:r>
                                    <a:rPr lang="ar-AE" sz="1200" i="1"/>
                                    <m:t>𝑚</m:t>
                                  </m:r>
                                </m:sub>
                              </m:sSub>
                            </m:den>
                          </m:f>
                          <m:r>
                            <a:rPr lang="ar-AE" sz="1200"/>
                            <m:t>−</m:t>
                          </m:r>
                          <m:f>
                            <m:fPr>
                              <m:ctrlPr>
                                <a:rPr lang="ar-AE" sz="1200" i="1"/>
                              </m:ctrlPr>
                            </m:fPr>
                            <m:num>
                              <m:sSub>
                                <m:sSubPr>
                                  <m:ctrlPr>
                                    <a:rPr lang="ar-AE" sz="1200" i="1"/>
                                  </m:ctrlPr>
                                </m:sSubPr>
                                <m:e>
                                  <m:r>
                                    <a:rPr lang="ar-AE" sz="1200" i="1"/>
                                    <m:t>𝐾</m:t>
                                  </m:r>
                                </m:e>
                                <m:sub>
                                  <m:r>
                                    <m:rPr>
                                      <m:nor/>
                                    </m:rPr>
                                    <a:rPr lang="en-GB" sz="1200" i="1">
                                      <a:latin typeface="Arial" panose="020B0604020202020204" pitchFamily="34" charset="0"/>
                                      <a:cs typeface="Arial" panose="020B0604020202020204" pitchFamily="34" charset="0"/>
                                    </a:rPr>
                                    <m:t>dry</m:t>
                                  </m:r>
                                </m:sub>
                              </m:sSub>
                            </m:num>
                            <m:den>
                              <m:sSubSup>
                                <m:sSubSupPr>
                                  <m:ctrlPr>
                                    <a:rPr lang="ar-AE" sz="1200" i="1"/>
                                  </m:ctrlPr>
                                </m:sSubSupPr>
                                <m:e>
                                  <m:r>
                                    <a:rPr lang="ar-AE" sz="1200" i="1"/>
                                    <m:t>𝐾</m:t>
                                  </m:r>
                                </m:e>
                                <m:sub>
                                  <m:r>
                                    <a:rPr lang="ar-AE" sz="1200" i="1"/>
                                    <m:t>𝑚</m:t>
                                  </m:r>
                                </m:sub>
                                <m:sup>
                                  <m:r>
                                    <a:rPr lang="ar-AE" sz="1200"/>
                                    <m:t>2</m:t>
                                  </m:r>
                                </m:sup>
                              </m:sSubSup>
                            </m:den>
                          </m:f>
                        </m:den>
                      </m:f>
                      <m:r>
                        <a:rPr lang="ar-AE" sz="1200"/>
                        <m:t>,</m:t>
                      </m:r>
                      <m:r>
                        <a:rPr lang="en-US" sz="1200" b="0" i="0" smtClean="0">
                          <a:latin typeface="Cambria Math" panose="02040503050406030204" pitchFamily="18" charset="0"/>
                        </a:rPr>
                        <m:t> </m:t>
                      </m:r>
                      <m:r>
                        <a:rPr lang="ar-AE" sz="1200"/>
                        <m:t> </m:t>
                      </m:r>
                      <m:sSub>
                        <m:sSubPr>
                          <m:ctrlPr>
                            <a:rPr lang="ar-AE" sz="1200" i="1"/>
                          </m:ctrlPr>
                        </m:sSubPr>
                        <m:e>
                          <m:r>
                            <a:rPr lang="ar-AE" sz="1200" i="1"/>
                            <m:t>𝜇</m:t>
                          </m:r>
                        </m:e>
                        <m:sub>
                          <m:r>
                            <m:rPr>
                              <m:nor/>
                            </m:rPr>
                            <a:rPr lang="en-GB" sz="1200" i="1">
                              <a:latin typeface="Arial" panose="020B0604020202020204" pitchFamily="34" charset="0"/>
                              <a:cs typeface="Arial" panose="020B0604020202020204" pitchFamily="34" charset="0"/>
                            </a:rPr>
                            <m:t>sat</m:t>
                          </m:r>
                          <m:r>
                            <a:rPr lang="en-GB" sz="1200"/>
                            <m:t>,2</m:t>
                          </m:r>
                        </m:sub>
                      </m:sSub>
                      <m:r>
                        <a:rPr lang="ar-AE" sz="1200"/>
                        <m:t>=</m:t>
                      </m:r>
                      <m:sSub>
                        <m:sSubPr>
                          <m:ctrlPr>
                            <a:rPr lang="ar-AE" sz="1200" i="1"/>
                          </m:ctrlPr>
                        </m:sSubPr>
                        <m:e>
                          <m:r>
                            <a:rPr lang="ar-AE" sz="1200" i="1"/>
                            <m:t>𝜇</m:t>
                          </m:r>
                        </m:e>
                        <m:sub>
                          <m:r>
                            <m:rPr>
                              <m:nor/>
                            </m:rPr>
                            <a:rPr lang="en-GB" sz="1200" i="1">
                              <a:latin typeface="Arial" panose="020B0604020202020204" pitchFamily="34" charset="0"/>
                              <a:cs typeface="Arial" panose="020B0604020202020204" pitchFamily="34" charset="0"/>
                            </a:rPr>
                            <m:t>dry</m:t>
                          </m:r>
                        </m:sub>
                      </m:sSub>
                    </m:oMath>
                  </m:oMathPara>
                </a14:m>
                <a:endParaRPr lang="en-US" sz="1200" dirty="0">
                  <a:latin typeface="Arial" panose="020B0604020202020204" pitchFamily="34" charset="0"/>
                </a:endParaRPr>
              </a:p>
              <a:p>
                <a:r>
                  <a:rPr lang="en-GB" sz="1200" b="1" dirty="0">
                    <a:latin typeface="Arial" panose="020B0604020202020204" pitchFamily="34" charset="0"/>
                    <a:cs typeface="Arial" panose="020B0604020202020204" pitchFamily="34" charset="0"/>
                  </a:rPr>
                  <a:t>4) Update density:</a:t>
                </a:r>
                <a:endParaRPr lang="en-GB" sz="1200" dirty="0">
                  <a:latin typeface="Arial" panose="020B060402020202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ar-AE" sz="1200"/>
                          </m:ctrlPr>
                        </m:sSubPr>
                        <m:e>
                          <m:r>
                            <a:rPr lang="ar-AE" sz="1200" i="1"/>
                            <m:t>𝜌</m:t>
                          </m:r>
                        </m:e>
                        <m:sub>
                          <m:r>
                            <a:rPr lang="ar-AE" sz="1200"/>
                            <m:t>2</m:t>
                          </m:r>
                        </m:sub>
                      </m:sSub>
                      <m:r>
                        <a:rPr lang="ar-AE" sz="1200"/>
                        <m:t>=</m:t>
                      </m:r>
                      <m:d>
                        <m:dPr>
                          <m:ctrlPr>
                            <a:rPr lang="ar-AE" sz="1200" i="1"/>
                          </m:ctrlPr>
                        </m:dPr>
                        <m:e>
                          <m:r>
                            <a:rPr lang="ar-AE" sz="1200"/>
                            <m:t>1−</m:t>
                          </m:r>
                          <m:r>
                            <a:rPr lang="ar-AE" sz="1200" i="1"/>
                            <m:t>𝜙</m:t>
                          </m:r>
                        </m:e>
                      </m:d>
                      <m:sSub>
                        <m:sSubPr>
                          <m:ctrlPr>
                            <a:rPr lang="ar-AE" sz="1200" i="1"/>
                          </m:ctrlPr>
                        </m:sSubPr>
                        <m:e>
                          <m:r>
                            <a:rPr lang="ar-AE" sz="1200" i="1"/>
                            <m:t>𝜌</m:t>
                          </m:r>
                        </m:e>
                        <m:sub>
                          <m:r>
                            <a:rPr lang="ar-AE" sz="1200" i="1"/>
                            <m:t>𝑚</m:t>
                          </m:r>
                        </m:sub>
                      </m:sSub>
                      <m:r>
                        <a:rPr lang="ar-AE" sz="1200"/>
                        <m:t>+</m:t>
                      </m:r>
                      <m:r>
                        <a:rPr lang="ar-AE" sz="1200" i="1"/>
                        <m:t>𝜙</m:t>
                      </m:r>
                      <m:sSub>
                        <m:sSubPr>
                          <m:ctrlPr>
                            <a:rPr lang="ar-AE" sz="1200" i="1"/>
                          </m:ctrlPr>
                        </m:sSubPr>
                        <m:e>
                          <m:r>
                            <a:rPr lang="ar-AE" sz="1200" i="1"/>
                            <m:t>𝜌</m:t>
                          </m:r>
                        </m:e>
                        <m:sub>
                          <m:r>
                            <a:rPr lang="ar-AE" sz="1200" i="1"/>
                            <m:t>𝑓</m:t>
                          </m:r>
                        </m:sub>
                      </m:sSub>
                    </m:oMath>
                  </m:oMathPara>
                </a14:m>
                <a:endParaRPr lang="en-US" sz="1200" dirty="0">
                  <a:latin typeface="Arial" panose="020B0604020202020204" pitchFamily="34" charset="0"/>
                  <a:cs typeface="Arial" panose="020B0604020202020204" pitchFamily="34" charset="0"/>
                </a:endParaRPr>
              </a:p>
              <a:p>
                <a:r>
                  <a:rPr lang="ar-AE" sz="1200" b="1" dirty="0">
                    <a:latin typeface="Arial" panose="020B0604020202020204" pitchFamily="34" charset="0"/>
                    <a:cs typeface="Arial" panose="020B0604020202020204" pitchFamily="34" charset="0"/>
                  </a:rPr>
                  <a:t>5</a:t>
                </a:r>
                <a:r>
                  <a:rPr lang="en-US" sz="1200" b="1" dirty="0">
                    <a:latin typeface="Arial" panose="020B0604020202020204" pitchFamily="34" charset="0"/>
                    <a:cs typeface="Arial" panose="020B0604020202020204" pitchFamily="34" charset="0"/>
                  </a:rPr>
                  <a:t>) </a:t>
                </a:r>
                <a:r>
                  <a:rPr lang="en-GB" sz="1200" b="1" dirty="0">
                    <a:latin typeface="Arial" panose="020B0604020202020204" pitchFamily="34" charset="0"/>
                    <a:cs typeface="Arial" panose="020B0604020202020204" pitchFamily="34" charset="0"/>
                  </a:rPr>
                  <a:t>Convert to velocities:</a:t>
                </a:r>
                <a:endParaRPr lang="en-GB" sz="1200" dirty="0">
                  <a:latin typeface="Arial" panose="020B060402020202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ar-AE" sz="1200"/>
                          </m:ctrlPr>
                        </m:sSubPr>
                        <m:e>
                          <m:r>
                            <a:rPr lang="ar-AE" sz="1200" i="1"/>
                            <m:t>𝑉</m:t>
                          </m:r>
                        </m:e>
                        <m:sub>
                          <m:r>
                            <a:rPr lang="ar-AE" sz="1200" i="1"/>
                            <m:t>𝑝</m:t>
                          </m:r>
                          <m:r>
                            <a:rPr lang="ar-AE" sz="1200"/>
                            <m:t>,2</m:t>
                          </m:r>
                        </m:sub>
                      </m:sSub>
                      <m:r>
                        <a:rPr lang="ar-AE" sz="1200"/>
                        <m:t>=</m:t>
                      </m:r>
                      <m:rad>
                        <m:radPr>
                          <m:degHide m:val="on"/>
                          <m:ctrlPr>
                            <a:rPr lang="ar-AE" sz="1200" i="1"/>
                          </m:ctrlPr>
                        </m:radPr>
                        <m:deg/>
                        <m:e>
                          <m:f>
                            <m:fPr>
                              <m:ctrlPr>
                                <a:rPr lang="ar-AE" sz="1200" i="1"/>
                              </m:ctrlPr>
                            </m:fPr>
                            <m:num>
                              <m:sSub>
                                <m:sSubPr>
                                  <m:ctrlPr>
                                    <a:rPr lang="ar-AE" sz="1200" i="1"/>
                                  </m:ctrlPr>
                                </m:sSubPr>
                                <m:e>
                                  <m:r>
                                    <a:rPr lang="ar-AE" sz="1200" i="1"/>
                                    <m:t>𝐾</m:t>
                                  </m:r>
                                </m:e>
                                <m:sub>
                                  <m:r>
                                    <m:rPr>
                                      <m:nor/>
                                    </m:rPr>
                                    <a:rPr lang="en-GB" sz="1200" i="1">
                                      <a:latin typeface="Arial" panose="020B0604020202020204" pitchFamily="34" charset="0"/>
                                      <a:cs typeface="Arial" panose="020B0604020202020204" pitchFamily="34" charset="0"/>
                                    </a:rPr>
                                    <m:t>sat</m:t>
                                  </m:r>
                                  <m:r>
                                    <a:rPr lang="en-GB" sz="1200"/>
                                    <m:t>,2</m:t>
                                  </m:r>
                                </m:sub>
                              </m:sSub>
                              <m:r>
                                <a:rPr lang="ar-AE" sz="1200"/>
                                <m:t>+</m:t>
                              </m:r>
                              <m:f>
                                <m:fPr>
                                  <m:ctrlPr>
                                    <a:rPr lang="ar-AE" sz="1200" i="1"/>
                                  </m:ctrlPr>
                                </m:fPr>
                                <m:num>
                                  <m:r>
                                    <a:rPr lang="ar-AE" sz="1200"/>
                                    <m:t>4</m:t>
                                  </m:r>
                                </m:num>
                                <m:den>
                                  <m:r>
                                    <a:rPr lang="ar-AE" sz="1200"/>
                                    <m:t>3</m:t>
                                  </m:r>
                                </m:den>
                              </m:f>
                              <m:sSub>
                                <m:sSubPr>
                                  <m:ctrlPr>
                                    <a:rPr lang="ar-AE" sz="1200" i="1"/>
                                  </m:ctrlPr>
                                </m:sSubPr>
                                <m:e>
                                  <m:r>
                                    <a:rPr lang="ar-AE" sz="1200" i="1"/>
                                    <m:t>𝜇</m:t>
                                  </m:r>
                                </m:e>
                                <m:sub>
                                  <m:r>
                                    <m:rPr>
                                      <m:nor/>
                                    </m:rPr>
                                    <a:rPr lang="en-GB" sz="1200" i="1">
                                      <a:latin typeface="Arial" panose="020B0604020202020204" pitchFamily="34" charset="0"/>
                                      <a:cs typeface="Arial" panose="020B0604020202020204" pitchFamily="34" charset="0"/>
                                    </a:rPr>
                                    <m:t>sat</m:t>
                                  </m:r>
                                  <m:r>
                                    <a:rPr lang="en-GB" sz="1200"/>
                                    <m:t>,2</m:t>
                                  </m:r>
                                </m:sub>
                              </m:sSub>
                            </m:num>
                            <m:den>
                              <m:sSub>
                                <m:sSubPr>
                                  <m:ctrlPr>
                                    <a:rPr lang="ar-AE" sz="1200" i="1"/>
                                  </m:ctrlPr>
                                </m:sSubPr>
                                <m:e>
                                  <m:r>
                                    <a:rPr lang="ar-AE" sz="1200" i="1"/>
                                    <m:t>𝜌</m:t>
                                  </m:r>
                                </m:e>
                                <m:sub>
                                  <m:r>
                                    <a:rPr lang="ar-AE" sz="1200"/>
                                    <m:t>2</m:t>
                                  </m:r>
                                </m:sub>
                              </m:sSub>
                            </m:den>
                          </m:f>
                        </m:e>
                      </m:rad>
                      <m:r>
                        <a:rPr lang="ar-AE" sz="1200"/>
                        <m:t>, </m:t>
                      </m:r>
                      <m:sSub>
                        <m:sSubPr>
                          <m:ctrlPr>
                            <a:rPr lang="ar-AE" sz="1200" i="1"/>
                          </m:ctrlPr>
                        </m:sSubPr>
                        <m:e>
                          <m:r>
                            <a:rPr lang="ar-AE" sz="1200" i="1"/>
                            <m:t>𝑉</m:t>
                          </m:r>
                        </m:e>
                        <m:sub>
                          <m:r>
                            <a:rPr lang="ar-AE" sz="1200" i="1"/>
                            <m:t>𝑠</m:t>
                          </m:r>
                          <m:r>
                            <a:rPr lang="ar-AE" sz="1200"/>
                            <m:t>,2</m:t>
                          </m:r>
                        </m:sub>
                      </m:sSub>
                      <m:r>
                        <a:rPr lang="ar-AE" sz="1200"/>
                        <m:t>=</m:t>
                      </m:r>
                      <m:rad>
                        <m:radPr>
                          <m:degHide m:val="on"/>
                          <m:ctrlPr>
                            <a:rPr lang="ar-AE" sz="1200" i="1"/>
                          </m:ctrlPr>
                        </m:radPr>
                        <m:deg/>
                        <m:e>
                          <m:f>
                            <m:fPr>
                              <m:ctrlPr>
                                <a:rPr lang="ar-AE" sz="1200" i="1"/>
                              </m:ctrlPr>
                            </m:fPr>
                            <m:num>
                              <m:sSub>
                                <m:sSubPr>
                                  <m:ctrlPr>
                                    <a:rPr lang="ar-AE" sz="1200" i="1"/>
                                  </m:ctrlPr>
                                </m:sSubPr>
                                <m:e>
                                  <m:r>
                                    <a:rPr lang="ar-AE" sz="1200" i="1"/>
                                    <m:t>𝜇</m:t>
                                  </m:r>
                                </m:e>
                                <m:sub>
                                  <m:r>
                                    <m:rPr>
                                      <m:nor/>
                                    </m:rPr>
                                    <a:rPr lang="en-GB" sz="1200" i="1">
                                      <a:latin typeface="Arial" panose="020B0604020202020204" pitchFamily="34" charset="0"/>
                                      <a:cs typeface="Arial" panose="020B0604020202020204" pitchFamily="34" charset="0"/>
                                    </a:rPr>
                                    <m:t>sat</m:t>
                                  </m:r>
                                  <m:r>
                                    <a:rPr lang="en-GB" sz="1200"/>
                                    <m:t>,2</m:t>
                                  </m:r>
                                </m:sub>
                              </m:sSub>
                            </m:num>
                            <m:den>
                              <m:sSub>
                                <m:sSubPr>
                                  <m:ctrlPr>
                                    <a:rPr lang="ar-AE" sz="1200" i="1"/>
                                  </m:ctrlPr>
                                </m:sSubPr>
                                <m:e>
                                  <m:r>
                                    <a:rPr lang="ar-AE" sz="1200" i="1"/>
                                    <m:t>𝜌</m:t>
                                  </m:r>
                                </m:e>
                                <m:sub>
                                  <m:r>
                                    <a:rPr lang="ar-AE" sz="1200"/>
                                    <m:t>2</m:t>
                                  </m:r>
                                </m:sub>
                              </m:sSub>
                            </m:den>
                          </m:f>
                        </m:e>
                      </m:rad>
                    </m:oMath>
                  </m:oMathPara>
                </a14:m>
                <a:endParaRPr lang="ar-AE" sz="1200" b="0" dirty="0">
                  <a:latin typeface="Arial" panose="020B0604020202020204" pitchFamily="34" charset="0"/>
                  <a:cs typeface="Arial" panose="020B0604020202020204" pitchFamily="34" charset="0"/>
                </a:endParaRPr>
              </a:p>
              <a:p>
                <a:endParaRPr lang="en-NL" dirty="0"/>
              </a:p>
            </p:txBody>
          </p:sp>
        </mc:Choice>
        <mc:Fallback>
          <p:sp>
            <p:nvSpPr>
              <p:cNvPr id="9" name="TextBox 8">
                <a:extLst>
                  <a:ext uri="{FF2B5EF4-FFF2-40B4-BE49-F238E27FC236}">
                    <a16:creationId xmlns:a16="http://schemas.microsoft.com/office/drawing/2014/main" id="{E5BD734C-957A-1A69-0EE4-2075ACA200E4}"/>
                  </a:ext>
                </a:extLst>
              </p:cNvPr>
              <p:cNvSpPr txBox="1">
                <a:spLocks noRot="1" noChangeAspect="1" noMove="1" noResize="1" noEditPoints="1" noAdjustHandles="1" noChangeArrowheads="1" noChangeShapeType="1" noTextEdit="1"/>
              </p:cNvSpPr>
              <p:nvPr/>
            </p:nvSpPr>
            <p:spPr>
              <a:xfrm>
                <a:off x="853592" y="2240672"/>
                <a:ext cx="11168804" cy="4424481"/>
              </a:xfrm>
              <a:prstGeom prst="rect">
                <a:avLst/>
              </a:prstGeom>
              <a:blipFill>
                <a:blip r:embed="rId5"/>
                <a:stretch>
                  <a:fillRect t="-287"/>
                </a:stretch>
              </a:blipFill>
            </p:spPr>
            <p:txBody>
              <a:bodyPr/>
              <a:lstStyle/>
              <a:p>
                <a:r>
                  <a:rPr lang="en-NL">
                    <a:noFill/>
                  </a:rPr>
                  <a:t> </a:t>
                </a:r>
              </a:p>
            </p:txBody>
          </p:sp>
        </mc:Fallback>
      </mc:AlternateContent>
    </p:spTree>
    <p:extLst>
      <p:ext uri="{BB962C8B-B14F-4D97-AF65-F5344CB8AC3E}">
        <p14:creationId xmlns:p14="http://schemas.microsoft.com/office/powerpoint/2010/main" val="796947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11F6-2B1E-6D85-AEBB-36304D2AB48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D21B707-2C13-94F7-B475-9D1130ED26EF}"/>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E3A44DA8-1160-6D48-E5DB-C86AEEFD035F}"/>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C0AE133-9042-68D4-C8C2-1F12DFF27C6F}"/>
                  </a:ext>
                </a:extLst>
              </p:cNvPr>
              <p:cNvSpPr txBox="1"/>
              <p:nvPr/>
            </p:nvSpPr>
            <p:spPr>
              <a:xfrm>
                <a:off x="489371" y="1269844"/>
                <a:ext cx="11047217" cy="4062651"/>
              </a:xfrm>
              <a:prstGeom prst="rect">
                <a:avLst/>
              </a:prstGeom>
              <a:noFill/>
            </p:spPr>
            <p:txBody>
              <a:bodyPr wrap="square" rtlCol="0">
                <a:spAutoFit/>
              </a:bodyPr>
              <a:lstStyle/>
              <a:p>
                <a:r>
                  <a:rPr lang="en-NL" i="1" u="sng" dirty="0">
                    <a:highlight>
                      <a:srgbClr val="00FFFF"/>
                    </a:highlight>
                    <a:latin typeface="Arial" panose="020B0604020202020204" pitchFamily="34" charset="0"/>
                    <a:cs typeface="Arial" panose="020B0604020202020204" pitchFamily="34" charset="0"/>
                  </a:rPr>
                  <a:t>Shuey’s approximation(two terms)</a:t>
                </a:r>
              </a:p>
              <a:p>
                <a:endParaRPr lang="en-NL" u="sng" dirty="0"/>
              </a:p>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Formula (small–moderate angles):</a:t>
                </a:r>
                <a:br>
                  <a:rPr lang="en-GB" dirty="0">
                    <a:latin typeface="Arial" panose="020B0604020202020204" pitchFamily="34" charset="0"/>
                    <a:cs typeface="Arial" panose="020B0604020202020204" pitchFamily="34" charset="0"/>
                  </a:rPr>
                </a:br>
                <a:r>
                  <a:rPr lang="en-GB" dirty="0" err="1">
                    <a:latin typeface="Arial" panose="020B0604020202020204" pitchFamily="34" charset="0"/>
                    <a:cs typeface="Arial" panose="020B0604020202020204" pitchFamily="34" charset="0"/>
                  </a:rPr>
                  <a:t>R</a:t>
                </a:r>
                <a:r>
                  <a:rPr lang="en-GB" baseline="-25000" dirty="0" err="1">
                    <a:latin typeface="Arial" panose="020B0604020202020204" pitchFamily="34" charset="0"/>
                    <a:cs typeface="Arial" panose="020B0604020202020204" pitchFamily="34" charset="0"/>
                  </a:rPr>
                  <a:t>pp</a:t>
                </a:r>
                <a:r>
                  <a:rPr lang="en-GB" dirty="0">
                    <a:latin typeface="Arial" panose="020B0604020202020204" pitchFamily="34" charset="0"/>
                    <a:cs typeface="Arial" panose="020B0604020202020204" pitchFamily="34" charset="0"/>
                  </a:rPr>
                  <a:t>(</a:t>
                </a:r>
                <a:r>
                  <a:rPr lang="el-GR" dirty="0">
                    <a:latin typeface="Arial" panose="020B0604020202020204" pitchFamily="34" charset="0"/>
                    <a:cs typeface="Arial" panose="020B0604020202020204" pitchFamily="34" charset="0"/>
                  </a:rPr>
                  <a:t>θ) ≈ </a:t>
                </a:r>
                <a:r>
                  <a:rPr lang="en-GB" dirty="0">
                    <a:latin typeface="Arial" panose="020B0604020202020204" pitchFamily="34" charset="0"/>
                    <a:cs typeface="Arial" panose="020B0604020202020204" pitchFamily="34" charset="0"/>
                  </a:rPr>
                  <a:t>A + B · sin²(</a:t>
                </a:r>
                <a:r>
                  <a:rPr lang="el-GR" dirty="0">
                    <a:latin typeface="Arial" panose="020B0604020202020204" pitchFamily="34" charset="0"/>
                    <a:cs typeface="Arial" panose="020B0604020202020204" pitchFamily="34" charset="0"/>
                  </a:rPr>
                  <a:t>θ)</a:t>
                </a:r>
                <a:endParaRPr lang="en-US" dirty="0">
                  <a:latin typeface="Arial" panose="020B0604020202020204" pitchFamily="34" charset="0"/>
                  <a:cs typeface="Arial" panose="020B0604020202020204" pitchFamily="34" charset="0"/>
                </a:endParaRPr>
              </a:p>
              <a:p>
                <a:endParaRPr lang="el-G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Coefficients (using layer averages and contrasts):</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 ≈ 0.5 · (</a:t>
                </a:r>
                <a:r>
                  <a:rPr lang="el-GR" dirty="0">
                    <a:latin typeface="Arial" panose="020B0604020202020204" pitchFamily="34" charset="0"/>
                    <a:cs typeface="Arial" panose="020B0604020202020204" pitchFamily="34" charset="0"/>
                  </a:rPr>
                  <a:t>Δ</a:t>
                </a:r>
                <a:r>
                  <a:rPr lang="en-GB" dirty="0" err="1">
                    <a:latin typeface="Arial" panose="020B0604020202020204" pitchFamily="34" charset="0"/>
                    <a:cs typeface="Arial" panose="020B0604020202020204" pitchFamily="34" charset="0"/>
                  </a:rPr>
                  <a:t>Vp</a:t>
                </a:r>
                <a:r>
                  <a:rPr lang="en-GB" dirty="0">
                    <a:latin typeface="Arial" panose="020B0604020202020204" pitchFamily="34" charset="0"/>
                    <a:cs typeface="Arial" panose="020B0604020202020204" pitchFamily="34" charset="0"/>
                  </a:rPr>
                  <a:t>/ </a:t>
                </a:r>
                <a14:m>
                  <m:oMath xmlns:m="http://schemas.openxmlformats.org/officeDocument/2006/math">
                    <m:bar>
                      <m:barPr>
                        <m:pos m:val="top"/>
                        <m:ctrlPr>
                          <a:rPr lang="en-GB" i="1" dirty="0" smtClean="0">
                            <a:latin typeface="Cambria Math" panose="02040503050406030204" pitchFamily="18" charset="0"/>
                          </a:rPr>
                        </m:ctrlPr>
                      </m:barPr>
                      <m:e>
                        <m:r>
                          <a:rPr lang="en-US" b="0" i="1" dirty="0" smtClean="0">
                            <a:latin typeface="Cambria Math" panose="02040503050406030204" pitchFamily="18" charset="0"/>
                          </a:rPr>
                          <m:t>𝑉𝑝</m:t>
                        </m:r>
                      </m:e>
                    </m:bar>
                  </m:oMath>
                </a14:m>
                <a:r>
                  <a:rPr lang="en-GB" dirty="0">
                    <a:latin typeface="Arial" panose="020B0604020202020204" pitchFamily="34" charset="0"/>
                    <a:cs typeface="Arial" panose="020B0604020202020204" pitchFamily="34" charset="0"/>
                  </a:rPr>
                  <a:t>̄ + </a:t>
                </a:r>
                <a:r>
                  <a:rPr lang="el-GR" dirty="0">
                    <a:latin typeface="Arial" panose="020B0604020202020204" pitchFamily="34" charset="0"/>
                    <a:cs typeface="Arial" panose="020B0604020202020204" pitchFamily="34" charset="0"/>
                  </a:rPr>
                  <a:t>Δ</a:t>
                </a:r>
                <a14:m>
                  <m:oMath xmlns:m="http://schemas.openxmlformats.org/officeDocument/2006/math">
                    <m:r>
                      <a:rPr lang="el-GR" i="1" dirty="0" smtClean="0">
                        <a:latin typeface="Cambria Math" panose="02040503050406030204" pitchFamily="18" charset="0"/>
                        <a:ea typeface="Cambria Math" panose="02040503050406030204" pitchFamily="18" charset="0"/>
                      </a:rPr>
                      <m:t>𝜌</m:t>
                    </m:r>
                  </m:oMath>
                </a14:m>
                <a:r>
                  <a:rPr lang="el-GR" dirty="0">
                    <a:latin typeface="Arial" panose="020B0604020202020204" pitchFamily="34" charset="0"/>
                    <a:cs typeface="Arial" panose="020B0604020202020204" pitchFamily="34" charset="0"/>
                  </a:rPr>
                  <a:t>/ </a:t>
                </a:r>
                <a14:m>
                  <m:oMath xmlns:m="http://schemas.openxmlformats.org/officeDocument/2006/math">
                    <m:bar>
                      <m:barPr>
                        <m:pos m:val="top"/>
                        <m:ctrlP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rPr>
                        </m:ctrlPr>
                      </m:barPr>
                      <m:e>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𝜌</m:t>
                        </m:r>
                      </m:e>
                    </m:bar>
                  </m:oMath>
                </a14:m>
                <a:r>
                  <a:rPr lang="en-US" dirty="0">
                    <a:latin typeface="Arial" panose="020B0604020202020204" pitchFamily="34" charset="0"/>
                    <a:cs typeface="Arial" panose="020B0604020202020204" pitchFamily="34" charset="0"/>
                  </a:rPr>
                  <a:t>)</a:t>
                </a:r>
                <a:br>
                  <a:rPr lang="el-GR"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B ≈ 0.5 · (</a:t>
                </a:r>
                <a:r>
                  <a:rPr lang="el-GR" dirty="0">
                    <a:latin typeface="Arial" panose="020B0604020202020204" pitchFamily="34" charset="0"/>
                    <a:cs typeface="Arial" panose="020B0604020202020204" pitchFamily="34" charset="0"/>
                  </a:rPr>
                  <a:t>Δ</a:t>
                </a:r>
                <a:r>
                  <a:rPr lang="en-GB" dirty="0" err="1">
                    <a:latin typeface="Arial" panose="020B0604020202020204" pitchFamily="34" charset="0"/>
                    <a:cs typeface="Arial" panose="020B0604020202020204" pitchFamily="34" charset="0"/>
                  </a:rPr>
                  <a:t>Vp</a:t>
                </a:r>
                <a:r>
                  <a:rPr lang="en-GB" dirty="0">
                    <a:latin typeface="Arial" panose="020B0604020202020204" pitchFamily="34" charset="0"/>
                    <a:cs typeface="Arial" panose="020B0604020202020204" pitchFamily="34" charset="0"/>
                  </a:rPr>
                  <a:t>/ </a:t>
                </a:r>
                <a14:m>
                  <m:oMath xmlns:m="http://schemas.openxmlformats.org/officeDocument/2006/math">
                    <m:bar>
                      <m:barPr>
                        <m:pos m:val="top"/>
                        <m:ctrlPr>
                          <a:rPr lang="en-GB" i="1" dirty="0">
                            <a:latin typeface="Cambria Math" panose="02040503050406030204" pitchFamily="18" charset="0"/>
                          </a:rPr>
                        </m:ctrlPr>
                      </m:barPr>
                      <m:e>
                        <m:r>
                          <a:rPr lang="en-US" i="1" dirty="0">
                            <a:latin typeface="Cambria Math" panose="02040503050406030204" pitchFamily="18" charset="0"/>
                          </a:rPr>
                          <m:t>𝑉𝑝</m:t>
                        </m:r>
                      </m:e>
                    </m:bar>
                  </m:oMath>
                </a14:m>
                <a:r>
                  <a:rPr lang="en-GB" dirty="0">
                    <a:latin typeface="Arial" panose="020B0604020202020204" pitchFamily="34" charset="0"/>
                    <a:cs typeface="Arial" panose="020B0604020202020204" pitchFamily="34" charset="0"/>
                  </a:rPr>
                  <a:t>) − 2 · (</a:t>
                </a:r>
                <a14:m>
                  <m:oMath xmlns:m="http://schemas.openxmlformats.org/officeDocument/2006/math">
                    <m:bar>
                      <m:barPr>
                        <m:pos m:val="top"/>
                        <m:ctrlPr>
                          <a:rPr lang="en-GB" i="1" dirty="0">
                            <a:latin typeface="Cambria Math" panose="02040503050406030204" pitchFamily="18" charset="0"/>
                          </a:rPr>
                        </m:ctrlPr>
                      </m:barPr>
                      <m:e>
                        <m:r>
                          <a:rPr lang="en-US" i="1" dirty="0">
                            <a:latin typeface="Cambria Math" panose="02040503050406030204" pitchFamily="18" charset="0"/>
                          </a:rPr>
                          <m:t>𝑉</m:t>
                        </m:r>
                        <m:r>
                          <a:rPr lang="en-US" b="0" i="1" dirty="0" smtClean="0">
                            <a:latin typeface="Cambria Math" panose="02040503050406030204" pitchFamily="18" charset="0"/>
                          </a:rPr>
                          <m:t>𝑠</m:t>
                        </m:r>
                      </m:e>
                    </m:bar>
                    <m:r>
                      <a:rPr lang="en-US" i="1" dirty="0">
                        <a:latin typeface="Cambria Math" panose="02040503050406030204" pitchFamily="18" charset="0"/>
                      </a:rPr>
                      <m:t> </m:t>
                    </m:r>
                  </m:oMath>
                </a14:m>
                <a:r>
                  <a:rPr lang="en-GB" dirty="0">
                    <a:latin typeface="Arial" panose="020B0604020202020204" pitchFamily="34" charset="0"/>
                    <a:cs typeface="Arial" panose="020B0604020202020204" pitchFamily="34" charset="0"/>
                  </a:rPr>
                  <a:t>/ </a:t>
                </a:r>
                <a14:m>
                  <m:oMath xmlns:m="http://schemas.openxmlformats.org/officeDocument/2006/math">
                    <m:bar>
                      <m:barPr>
                        <m:pos m:val="top"/>
                        <m:ctrlPr>
                          <a:rPr lang="en-GB" i="1" dirty="0">
                            <a:latin typeface="Cambria Math" panose="02040503050406030204" pitchFamily="18" charset="0"/>
                          </a:rPr>
                        </m:ctrlPr>
                      </m:barPr>
                      <m:e>
                        <m:r>
                          <a:rPr lang="en-US" i="1" dirty="0">
                            <a:latin typeface="Cambria Math" panose="02040503050406030204" pitchFamily="18" charset="0"/>
                          </a:rPr>
                          <m:t>𝑉𝑝</m:t>
                        </m:r>
                      </m:e>
                    </m:bar>
                  </m:oMath>
                </a14:m>
                <a:r>
                  <a:rPr lang="en-GB" dirty="0">
                    <a:latin typeface="Arial" panose="020B0604020202020204" pitchFamily="34" charset="0"/>
                    <a:cs typeface="Arial" panose="020B0604020202020204" pitchFamily="34" charset="0"/>
                  </a:rPr>
                  <a:t>)² · (</a:t>
                </a:r>
                <a:r>
                  <a:rPr lang="el-GR" dirty="0">
                    <a:latin typeface="Arial" panose="020B0604020202020204" pitchFamily="34" charset="0"/>
                    <a:cs typeface="Arial" panose="020B0604020202020204" pitchFamily="34" charset="0"/>
                  </a:rPr>
                  <a:t>Δ</a:t>
                </a:r>
                <a14:m>
                  <m:oMath xmlns:m="http://schemas.openxmlformats.org/officeDocument/2006/math">
                    <m:r>
                      <a:rPr lang="el-GR" i="1" dirty="0">
                        <a:latin typeface="Cambria Math" panose="02040503050406030204" pitchFamily="18" charset="0"/>
                        <a:ea typeface="Cambria Math" panose="02040503050406030204" pitchFamily="18" charset="0"/>
                      </a:rPr>
                      <m:t>𝜌</m:t>
                    </m:r>
                  </m:oMath>
                </a14:m>
                <a:r>
                  <a:rPr lang="el-GR" dirty="0">
                    <a:latin typeface="Arial" panose="020B0604020202020204" pitchFamily="34" charset="0"/>
                    <a:cs typeface="Arial" panose="020B0604020202020204" pitchFamily="34" charset="0"/>
                  </a:rPr>
                  <a:t>/ </a:t>
                </a:r>
                <a14:m>
                  <m:oMath xmlns:m="http://schemas.openxmlformats.org/officeDocument/2006/math">
                    <m:bar>
                      <m:barPr>
                        <m:pos m:val="top"/>
                        <m:ctrlPr>
                          <a:rPr lang="en-GB" i="1" dirty="0">
                            <a:solidFill>
                              <a:prstClr val="black"/>
                            </a:solidFill>
                            <a:latin typeface="Cambria Math" panose="02040503050406030204" pitchFamily="18" charset="0"/>
                          </a:rPr>
                        </m:ctrlPr>
                      </m:barPr>
                      <m:e>
                        <m:r>
                          <a:rPr lang="en-GB" i="1" dirty="0">
                            <a:solidFill>
                              <a:prstClr val="black"/>
                            </a:solidFill>
                            <a:latin typeface="Cambria Math" panose="02040503050406030204" pitchFamily="18" charset="0"/>
                            <a:ea typeface="Cambria Math" panose="02040503050406030204" pitchFamily="18" charset="0"/>
                          </a:rPr>
                          <m:t>𝜌</m:t>
                        </m:r>
                      </m:e>
                    </m:bar>
                    <m:r>
                      <a:rPr lang="en-GB" i="1" dirty="0">
                        <a:solidFill>
                          <a:prstClr val="black"/>
                        </a:solidFill>
                        <a:latin typeface="Cambria Math" panose="02040503050406030204" pitchFamily="18" charset="0"/>
                        <a:ea typeface="Cambria Math" panose="02040503050406030204" pitchFamily="18" charset="0"/>
                      </a:rPr>
                      <m:t> </m:t>
                    </m:r>
                  </m:oMath>
                </a14:m>
                <a:r>
                  <a:rPr lang="el-GR" dirty="0">
                    <a:latin typeface="Arial" panose="020B0604020202020204" pitchFamily="34" charset="0"/>
                    <a:cs typeface="Arial" panose="020B0604020202020204" pitchFamily="34" charset="0"/>
                  </a:rPr>
                  <a:t>+ 2·Δ</a:t>
                </a:r>
                <a:r>
                  <a:rPr lang="en-GB" dirty="0">
                    <a:latin typeface="Arial" panose="020B0604020202020204" pitchFamily="34" charset="0"/>
                    <a:cs typeface="Arial" panose="020B0604020202020204" pitchFamily="34" charset="0"/>
                  </a:rPr>
                  <a:t>Vs/ </a:t>
                </a:r>
                <a14:m>
                  <m:oMath xmlns:m="http://schemas.openxmlformats.org/officeDocument/2006/math">
                    <m:bar>
                      <m:barPr>
                        <m:pos m:val="top"/>
                        <m:ctrlPr>
                          <a:rPr lang="en-GB" i="1" dirty="0">
                            <a:latin typeface="Cambria Math" panose="02040503050406030204" pitchFamily="18" charset="0"/>
                          </a:rPr>
                        </m:ctrlPr>
                      </m:barPr>
                      <m:e>
                        <m:r>
                          <a:rPr lang="en-US" i="1" dirty="0">
                            <a:latin typeface="Cambria Math" panose="02040503050406030204" pitchFamily="18" charset="0"/>
                          </a:rPr>
                          <m:t>𝑉</m:t>
                        </m:r>
                        <m:r>
                          <a:rPr lang="en-US" b="0" i="1" dirty="0" smtClean="0">
                            <a:latin typeface="Cambria Math" panose="02040503050406030204" pitchFamily="18" charset="0"/>
                          </a:rPr>
                          <m:t>𝑠</m:t>
                        </m:r>
                      </m:e>
                    </m:bar>
                    <m:r>
                      <a:rPr lang="en-US" b="0" i="1" dirty="0" smtClean="0">
                        <a:latin typeface="Cambria Math" panose="02040503050406030204" pitchFamily="18" charset="0"/>
                      </a:rPr>
                      <m:t>)</m:t>
                    </m:r>
                  </m:oMath>
                </a14:m>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When this is valid (rules of thumb):</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 1)  Small contrasts: |</a:t>
                </a:r>
                <a:r>
                  <a:rPr lang="el-GR" dirty="0">
                    <a:latin typeface="Arial" panose="020B0604020202020204" pitchFamily="34" charset="0"/>
                    <a:cs typeface="Arial" panose="020B0604020202020204" pitchFamily="34" charset="0"/>
                  </a:rPr>
                  <a:t>Δ</a:t>
                </a:r>
                <a:r>
                  <a:rPr lang="en-GB" dirty="0" err="1">
                    <a:latin typeface="Arial" panose="020B0604020202020204" pitchFamily="34" charset="0"/>
                    <a:cs typeface="Arial" panose="020B0604020202020204" pitchFamily="34" charset="0"/>
                  </a:rPr>
                  <a:t>Vp</a:t>
                </a:r>
                <a:r>
                  <a:rPr lang="en-GB" dirty="0">
                    <a:latin typeface="Arial" panose="020B0604020202020204" pitchFamily="34" charset="0"/>
                    <a:cs typeface="Arial" panose="020B0604020202020204" pitchFamily="34" charset="0"/>
                  </a:rPr>
                  <a:t>/ </a:t>
                </a:r>
                <a14:m>
                  <m:oMath xmlns:m="http://schemas.openxmlformats.org/officeDocument/2006/math">
                    <m:bar>
                      <m:barPr>
                        <m:pos m:val="top"/>
                        <m:ctrlPr>
                          <a:rPr lang="en-GB" i="1" dirty="0">
                            <a:latin typeface="Cambria Math" panose="02040503050406030204" pitchFamily="18" charset="0"/>
                          </a:rPr>
                        </m:ctrlPr>
                      </m:barPr>
                      <m:e>
                        <m:r>
                          <a:rPr lang="en-US" i="1" dirty="0">
                            <a:latin typeface="Cambria Math" panose="02040503050406030204" pitchFamily="18" charset="0"/>
                          </a:rPr>
                          <m:t>𝑉𝑝</m:t>
                        </m:r>
                      </m:e>
                    </m:bar>
                    <m:r>
                      <a:rPr lang="en-US" i="1" dirty="0">
                        <a:latin typeface="Cambria Math" panose="02040503050406030204" pitchFamily="18" charset="0"/>
                      </a:rPr>
                      <m:t> </m:t>
                    </m:r>
                  </m:oMath>
                </a14:m>
                <a:r>
                  <a:rPr lang="en-GB"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Δ</a:t>
                </a:r>
                <a:r>
                  <a:rPr lang="en-GB" dirty="0">
                    <a:latin typeface="Arial" panose="020B0604020202020204" pitchFamily="34" charset="0"/>
                    <a:cs typeface="Arial" panose="020B0604020202020204" pitchFamily="34" charset="0"/>
                  </a:rPr>
                  <a:t>Vs/ </a:t>
                </a:r>
                <a14:m>
                  <m:oMath xmlns:m="http://schemas.openxmlformats.org/officeDocument/2006/math">
                    <m:bar>
                      <m:barPr>
                        <m:pos m:val="top"/>
                        <m:ctrlPr>
                          <a:rPr lang="en-GB" i="1" dirty="0">
                            <a:latin typeface="Cambria Math" panose="02040503050406030204" pitchFamily="18" charset="0"/>
                          </a:rPr>
                        </m:ctrlPr>
                      </m:barPr>
                      <m:e>
                        <m:r>
                          <a:rPr lang="en-US" i="1" dirty="0">
                            <a:latin typeface="Cambria Math" panose="02040503050406030204" pitchFamily="18" charset="0"/>
                          </a:rPr>
                          <m:t>𝑉</m:t>
                        </m:r>
                        <m:r>
                          <a:rPr lang="en-US" b="0" i="1" dirty="0" smtClean="0">
                            <a:latin typeface="Cambria Math" panose="02040503050406030204" pitchFamily="18" charset="0"/>
                          </a:rPr>
                          <m:t>𝑠</m:t>
                        </m:r>
                      </m:e>
                    </m:bar>
                    <m:r>
                      <a:rPr lang="en-US" i="1" dirty="0">
                        <a:latin typeface="Cambria Math" panose="02040503050406030204" pitchFamily="18" charset="0"/>
                      </a:rPr>
                      <m:t> </m:t>
                    </m:r>
                  </m:oMath>
                </a14:m>
                <a:r>
                  <a:rPr lang="en-GB"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 Δ</a:t>
                </a:r>
                <a14:m>
                  <m:oMath xmlns:m="http://schemas.openxmlformats.org/officeDocument/2006/math">
                    <m:r>
                      <a:rPr lang="el-GR" i="1" dirty="0">
                        <a:latin typeface="Cambria Math" panose="02040503050406030204" pitchFamily="18" charset="0"/>
                        <a:ea typeface="Cambria Math" panose="02040503050406030204" pitchFamily="18" charset="0"/>
                      </a:rPr>
                      <m:t>𝜌</m:t>
                    </m:r>
                  </m:oMath>
                </a14:m>
                <a:r>
                  <a:rPr lang="el-GR" dirty="0">
                    <a:latin typeface="Arial" panose="020B0604020202020204" pitchFamily="34" charset="0"/>
                    <a:cs typeface="Arial" panose="020B0604020202020204" pitchFamily="34" charset="0"/>
                  </a:rPr>
                  <a:t>/ </a:t>
                </a:r>
                <a14:m>
                  <m:oMath xmlns:m="http://schemas.openxmlformats.org/officeDocument/2006/math">
                    <m:bar>
                      <m:barPr>
                        <m:pos m:val="top"/>
                        <m:ctrlPr>
                          <a:rPr lang="en-GB" i="1" dirty="0">
                            <a:solidFill>
                              <a:prstClr val="black"/>
                            </a:solidFill>
                            <a:latin typeface="Cambria Math" panose="02040503050406030204" pitchFamily="18" charset="0"/>
                          </a:rPr>
                        </m:ctrlPr>
                      </m:barPr>
                      <m:e>
                        <m:r>
                          <a:rPr lang="en-GB" i="1" dirty="0">
                            <a:solidFill>
                              <a:prstClr val="black"/>
                            </a:solidFill>
                            <a:latin typeface="Cambria Math" panose="02040503050406030204" pitchFamily="18" charset="0"/>
                            <a:ea typeface="Cambria Math" panose="02040503050406030204" pitchFamily="18" charset="0"/>
                          </a:rPr>
                          <m:t>𝜌</m:t>
                        </m:r>
                      </m:e>
                    </m:bar>
                    <m:r>
                      <a:rPr lang="en-GB" i="1" dirty="0">
                        <a:solidFill>
                          <a:prstClr val="black"/>
                        </a:solidFill>
                        <a:latin typeface="Cambria Math" panose="02040503050406030204" pitchFamily="18" charset="0"/>
                        <a:ea typeface="Cambria Math" panose="02040503050406030204" pitchFamily="18" charset="0"/>
                      </a:rPr>
                      <m:t> </m:t>
                    </m:r>
                  </m:oMath>
                </a14:m>
                <a:r>
                  <a:rPr lang="el-GR" dirty="0">
                    <a:latin typeface="Arial" panose="020B0604020202020204" pitchFamily="34" charset="0"/>
                    <a:cs typeface="Arial" panose="020B0604020202020204" pitchFamily="34" charset="0"/>
                  </a:rPr>
                  <a:t>̄| ≲ 10%</a:t>
                </a:r>
                <a:br>
                  <a:rPr lang="el-GR"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2) </a:t>
                </a:r>
                <a:r>
                  <a:rPr lang="el-GR"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Angles </a:t>
                </a:r>
                <a:r>
                  <a:rPr lang="el-GR" dirty="0">
                    <a:latin typeface="Arial" panose="020B0604020202020204" pitchFamily="34" charset="0"/>
                    <a:cs typeface="Arial" panose="020B0604020202020204" pitchFamily="34" charset="0"/>
                  </a:rPr>
                  <a:t>θ ≲ 25–30° (</a:t>
                </a:r>
                <a:r>
                  <a:rPr lang="en-GB" dirty="0">
                    <a:latin typeface="Arial" panose="020B0604020202020204" pitchFamily="34" charset="0"/>
                    <a:cs typeface="Arial" panose="020B0604020202020204" pitchFamily="34" charset="0"/>
                  </a:rPr>
                  <a:t>sub-critical)</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 3) Single-interface </a:t>
                </a:r>
                <a:r>
                  <a:rPr lang="en-GB" dirty="0" err="1">
                    <a:latin typeface="Arial" panose="020B0604020202020204" pitchFamily="34" charset="0"/>
                    <a:cs typeface="Arial" panose="020B0604020202020204" pitchFamily="34" charset="0"/>
                  </a:rPr>
                  <a:t>behavior</a:t>
                </a:r>
                <a:r>
                  <a:rPr lang="en-GB" dirty="0">
                    <a:latin typeface="Arial" panose="020B0604020202020204" pitchFamily="34" charset="0"/>
                    <a:cs typeface="Arial" panose="020B0604020202020204" pitchFamily="34" charset="0"/>
                  </a:rPr>
                  <a:t> (thin-bed/multiples negligible)</a:t>
                </a:r>
              </a:p>
              <a:p>
                <a:endParaRPr lang="en-NL" dirty="0"/>
              </a:p>
            </p:txBody>
          </p:sp>
        </mc:Choice>
        <mc:Fallback>
          <p:sp>
            <p:nvSpPr>
              <p:cNvPr id="2" name="TextBox 1">
                <a:extLst>
                  <a:ext uri="{FF2B5EF4-FFF2-40B4-BE49-F238E27FC236}">
                    <a16:creationId xmlns:a16="http://schemas.microsoft.com/office/drawing/2014/main" id="{9C0AE133-9042-68D4-C8C2-1F12DFF27C6F}"/>
                  </a:ext>
                </a:extLst>
              </p:cNvPr>
              <p:cNvSpPr txBox="1">
                <a:spLocks noRot="1" noChangeAspect="1" noMove="1" noResize="1" noEditPoints="1" noAdjustHandles="1" noChangeArrowheads="1" noChangeShapeType="1" noTextEdit="1"/>
              </p:cNvSpPr>
              <p:nvPr/>
            </p:nvSpPr>
            <p:spPr>
              <a:xfrm>
                <a:off x="489371" y="1269844"/>
                <a:ext cx="11047217" cy="4062651"/>
              </a:xfrm>
              <a:prstGeom prst="rect">
                <a:avLst/>
              </a:prstGeom>
              <a:blipFill>
                <a:blip r:embed="rId3"/>
                <a:stretch>
                  <a:fillRect l="-459" t="-621"/>
                </a:stretch>
              </a:blipFill>
            </p:spPr>
            <p:txBody>
              <a:bodyPr/>
              <a:lstStyle/>
              <a:p>
                <a:r>
                  <a:rPr lang="en-NL">
                    <a:noFill/>
                  </a:rPr>
                  <a:t> </a:t>
                </a:r>
              </a:p>
            </p:txBody>
          </p:sp>
        </mc:Fallback>
      </mc:AlternateContent>
      <p:pic>
        <p:nvPicPr>
          <p:cNvPr id="3" name="Graphic 2" descr="Footprints with solid fill">
            <a:extLst>
              <a:ext uri="{FF2B5EF4-FFF2-40B4-BE49-F238E27FC236}">
                <a16:creationId xmlns:a16="http://schemas.microsoft.com/office/drawing/2014/main" id="{433CFE06-AC44-EB8F-17F2-6D7D2D205F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57" y="580419"/>
            <a:ext cx="608628" cy="608628"/>
          </a:xfrm>
          <a:prstGeom prst="rect">
            <a:avLst/>
          </a:prstGeom>
        </p:spPr>
      </p:pic>
      <p:sp>
        <p:nvSpPr>
          <p:cNvPr id="6" name="TextBox 5">
            <a:extLst>
              <a:ext uri="{FF2B5EF4-FFF2-40B4-BE49-F238E27FC236}">
                <a16:creationId xmlns:a16="http://schemas.microsoft.com/office/drawing/2014/main" id="{E43DFDCB-F4EC-8F9A-C5AC-F9F6276C8A01}"/>
              </a:ext>
            </a:extLst>
          </p:cNvPr>
          <p:cNvSpPr txBox="1"/>
          <p:nvPr/>
        </p:nvSpPr>
        <p:spPr>
          <a:xfrm>
            <a:off x="800030" y="661216"/>
            <a:ext cx="5911488" cy="369332"/>
          </a:xfrm>
          <a:prstGeom prst="rect">
            <a:avLst/>
          </a:prstGeom>
          <a:noFill/>
        </p:spPr>
        <p:txBody>
          <a:bodyPr wrap="square" rtlCol="0">
            <a:spAutoFit/>
          </a:bodyPr>
          <a:lstStyle/>
          <a:p>
            <a:r>
              <a:rPr lang="en-NL" b="1" i="1" dirty="0">
                <a:latin typeface="Arial" panose="020B0604020202020204" pitchFamily="34" charset="0"/>
                <a:cs typeface="Arial" panose="020B0604020202020204" pitchFamily="34" charset="0"/>
              </a:rPr>
              <a:t>2.4 Reflection coefficient computation</a:t>
            </a:r>
          </a:p>
        </p:txBody>
      </p:sp>
    </p:spTree>
    <p:extLst>
      <p:ext uri="{BB962C8B-B14F-4D97-AF65-F5344CB8AC3E}">
        <p14:creationId xmlns:p14="http://schemas.microsoft.com/office/powerpoint/2010/main" val="3935686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line&#10;&#10;AI-generated content may be incorrect.">
            <a:extLst>
              <a:ext uri="{FF2B5EF4-FFF2-40B4-BE49-F238E27FC236}">
                <a16:creationId xmlns:a16="http://schemas.microsoft.com/office/drawing/2014/main" id="{0D60393C-7CC5-B5A6-3AA1-226F3B77F277}"/>
              </a:ext>
            </a:extLst>
          </p:cNvPr>
          <p:cNvPicPr>
            <a:picLocks noChangeAspect="1"/>
          </p:cNvPicPr>
          <p:nvPr/>
        </p:nvPicPr>
        <p:blipFill>
          <a:blip r:embed="rId2"/>
          <a:stretch>
            <a:fillRect/>
          </a:stretch>
        </p:blipFill>
        <p:spPr>
          <a:xfrm>
            <a:off x="6390071" y="3929412"/>
            <a:ext cx="2520670" cy="1771102"/>
          </a:xfrm>
          <a:prstGeom prst="rect">
            <a:avLst/>
          </a:prstGeom>
        </p:spPr>
      </p:pic>
      <p:pic>
        <p:nvPicPr>
          <p:cNvPr id="7" name="Picture 6" descr="A graph of a number of lines&#10;&#10;AI-generated content may be incorrect.">
            <a:extLst>
              <a:ext uri="{FF2B5EF4-FFF2-40B4-BE49-F238E27FC236}">
                <a16:creationId xmlns:a16="http://schemas.microsoft.com/office/drawing/2014/main" id="{CF573583-9B05-694C-2C5F-94018D7A2F01}"/>
              </a:ext>
            </a:extLst>
          </p:cNvPr>
          <p:cNvPicPr>
            <a:picLocks noChangeAspect="1"/>
          </p:cNvPicPr>
          <p:nvPr/>
        </p:nvPicPr>
        <p:blipFill>
          <a:blip r:embed="rId3"/>
          <a:stretch>
            <a:fillRect/>
          </a:stretch>
        </p:blipFill>
        <p:spPr>
          <a:xfrm>
            <a:off x="3715374" y="3929412"/>
            <a:ext cx="2527763" cy="1776086"/>
          </a:xfrm>
          <a:prstGeom prst="rect">
            <a:avLst/>
          </a:prstGeom>
        </p:spPr>
      </p:pic>
      <p:pic>
        <p:nvPicPr>
          <p:cNvPr id="9" name="Picture 8" descr="A graph of a function&#10;&#10;AI-generated content may be incorrect.">
            <a:extLst>
              <a:ext uri="{FF2B5EF4-FFF2-40B4-BE49-F238E27FC236}">
                <a16:creationId xmlns:a16="http://schemas.microsoft.com/office/drawing/2014/main" id="{A3D0F78A-FCCE-8389-4E47-95593743F0C5}"/>
              </a:ext>
            </a:extLst>
          </p:cNvPr>
          <p:cNvPicPr>
            <a:picLocks noChangeAspect="1"/>
          </p:cNvPicPr>
          <p:nvPr/>
        </p:nvPicPr>
        <p:blipFill>
          <a:blip r:embed="rId4"/>
          <a:stretch>
            <a:fillRect/>
          </a:stretch>
        </p:blipFill>
        <p:spPr>
          <a:xfrm>
            <a:off x="1047771" y="3934396"/>
            <a:ext cx="2520669" cy="1771102"/>
          </a:xfrm>
          <a:prstGeom prst="rect">
            <a:avLst/>
          </a:prstGeom>
        </p:spPr>
      </p:pic>
      <p:pic>
        <p:nvPicPr>
          <p:cNvPr id="11" name="Picture 10" descr="A line graph with a line in the center&#10;&#10;AI-generated content may be incorrect.">
            <a:extLst>
              <a:ext uri="{FF2B5EF4-FFF2-40B4-BE49-F238E27FC236}">
                <a16:creationId xmlns:a16="http://schemas.microsoft.com/office/drawing/2014/main" id="{39942321-CA98-9443-C785-73B5682BC2BE}"/>
              </a:ext>
            </a:extLst>
          </p:cNvPr>
          <p:cNvPicPr>
            <a:picLocks noChangeAspect="1"/>
          </p:cNvPicPr>
          <p:nvPr/>
        </p:nvPicPr>
        <p:blipFill>
          <a:blip r:embed="rId5"/>
          <a:stretch>
            <a:fillRect/>
          </a:stretch>
        </p:blipFill>
        <p:spPr>
          <a:xfrm>
            <a:off x="6312493" y="2045579"/>
            <a:ext cx="2520669" cy="1771102"/>
          </a:xfrm>
          <a:prstGeom prst="rect">
            <a:avLst/>
          </a:prstGeom>
        </p:spPr>
      </p:pic>
      <p:pic>
        <p:nvPicPr>
          <p:cNvPr id="13" name="Picture 12" descr="A line graph with green and orange lines&#10;&#10;AI-generated content may be incorrect.">
            <a:extLst>
              <a:ext uri="{FF2B5EF4-FFF2-40B4-BE49-F238E27FC236}">
                <a16:creationId xmlns:a16="http://schemas.microsoft.com/office/drawing/2014/main" id="{9A7B24C8-891E-B73C-B636-090AFBA4F11E}"/>
              </a:ext>
            </a:extLst>
          </p:cNvPr>
          <p:cNvPicPr>
            <a:picLocks noChangeAspect="1"/>
          </p:cNvPicPr>
          <p:nvPr/>
        </p:nvPicPr>
        <p:blipFill>
          <a:blip r:embed="rId6"/>
          <a:stretch>
            <a:fillRect/>
          </a:stretch>
        </p:blipFill>
        <p:spPr>
          <a:xfrm>
            <a:off x="3680132" y="2045579"/>
            <a:ext cx="2520669" cy="1771102"/>
          </a:xfrm>
          <a:prstGeom prst="rect">
            <a:avLst/>
          </a:prstGeom>
        </p:spPr>
      </p:pic>
      <p:pic>
        <p:nvPicPr>
          <p:cNvPr id="15" name="Picture 14" descr="A graph of a line&#10;&#10;AI-generated content may be incorrect.">
            <a:extLst>
              <a:ext uri="{FF2B5EF4-FFF2-40B4-BE49-F238E27FC236}">
                <a16:creationId xmlns:a16="http://schemas.microsoft.com/office/drawing/2014/main" id="{B0B0BE7C-BF87-7047-1345-CD5BAAF130A2}"/>
              </a:ext>
            </a:extLst>
          </p:cNvPr>
          <p:cNvPicPr>
            <a:picLocks noChangeAspect="1"/>
          </p:cNvPicPr>
          <p:nvPr/>
        </p:nvPicPr>
        <p:blipFill>
          <a:blip r:embed="rId7"/>
          <a:stretch>
            <a:fillRect/>
          </a:stretch>
        </p:blipFill>
        <p:spPr>
          <a:xfrm>
            <a:off x="1047771" y="2045579"/>
            <a:ext cx="2520669" cy="1771102"/>
          </a:xfrm>
          <a:prstGeom prst="rect">
            <a:avLst/>
          </a:prstGeom>
        </p:spPr>
      </p:pic>
      <p:pic>
        <p:nvPicPr>
          <p:cNvPr id="17" name="Picture 16" descr="A graph of a line&#10;&#10;AI-generated content may be incorrect.">
            <a:extLst>
              <a:ext uri="{FF2B5EF4-FFF2-40B4-BE49-F238E27FC236}">
                <a16:creationId xmlns:a16="http://schemas.microsoft.com/office/drawing/2014/main" id="{C9336FA9-C9D0-3405-376A-4008CF1A2862}"/>
              </a:ext>
            </a:extLst>
          </p:cNvPr>
          <p:cNvPicPr>
            <a:picLocks noChangeAspect="1"/>
          </p:cNvPicPr>
          <p:nvPr/>
        </p:nvPicPr>
        <p:blipFill>
          <a:blip r:embed="rId8"/>
          <a:stretch>
            <a:fillRect/>
          </a:stretch>
        </p:blipFill>
        <p:spPr>
          <a:xfrm>
            <a:off x="6298304" y="151777"/>
            <a:ext cx="2527763" cy="1776086"/>
          </a:xfrm>
          <a:prstGeom prst="rect">
            <a:avLst/>
          </a:prstGeom>
        </p:spPr>
      </p:pic>
      <p:pic>
        <p:nvPicPr>
          <p:cNvPr id="19" name="Picture 18" descr="A line graph with different colored lines&#10;&#10;AI-generated content may be incorrect.">
            <a:extLst>
              <a:ext uri="{FF2B5EF4-FFF2-40B4-BE49-F238E27FC236}">
                <a16:creationId xmlns:a16="http://schemas.microsoft.com/office/drawing/2014/main" id="{53D18AE8-F943-9C94-9EF9-D3F33A039B21}"/>
              </a:ext>
            </a:extLst>
          </p:cNvPr>
          <p:cNvPicPr>
            <a:picLocks noChangeAspect="1"/>
          </p:cNvPicPr>
          <p:nvPr/>
        </p:nvPicPr>
        <p:blipFill>
          <a:blip r:embed="rId9"/>
          <a:stretch>
            <a:fillRect/>
          </a:stretch>
        </p:blipFill>
        <p:spPr>
          <a:xfrm>
            <a:off x="3673037" y="151777"/>
            <a:ext cx="2527764" cy="1776087"/>
          </a:xfrm>
          <a:prstGeom prst="rect">
            <a:avLst/>
          </a:prstGeom>
        </p:spPr>
      </p:pic>
      <p:pic>
        <p:nvPicPr>
          <p:cNvPr id="21" name="Picture 20" descr="A line graph with a line in the center&#10;&#10;AI-generated content may be incorrect.">
            <a:extLst>
              <a:ext uri="{FF2B5EF4-FFF2-40B4-BE49-F238E27FC236}">
                <a16:creationId xmlns:a16="http://schemas.microsoft.com/office/drawing/2014/main" id="{ECCE799F-BDD1-247A-F878-F257B021325D}"/>
              </a:ext>
            </a:extLst>
          </p:cNvPr>
          <p:cNvPicPr>
            <a:picLocks noChangeAspect="1"/>
          </p:cNvPicPr>
          <p:nvPr/>
        </p:nvPicPr>
        <p:blipFill>
          <a:blip r:embed="rId10"/>
          <a:stretch>
            <a:fillRect/>
          </a:stretch>
        </p:blipFill>
        <p:spPr>
          <a:xfrm>
            <a:off x="1047771" y="151777"/>
            <a:ext cx="2527763" cy="1776086"/>
          </a:xfrm>
          <a:prstGeom prst="rect">
            <a:avLst/>
          </a:prstGeom>
        </p:spPr>
      </p:pic>
      <p:pic>
        <p:nvPicPr>
          <p:cNvPr id="22" name="Picture 21" descr="A graph with different colored lines&#10;&#10;AI-generated content may be incorrect.">
            <a:extLst>
              <a:ext uri="{FF2B5EF4-FFF2-40B4-BE49-F238E27FC236}">
                <a16:creationId xmlns:a16="http://schemas.microsoft.com/office/drawing/2014/main" id="{5BCB3FA9-BD8B-BCB9-9999-E21C4C599BD3}"/>
              </a:ext>
            </a:extLst>
          </p:cNvPr>
          <p:cNvPicPr>
            <a:picLocks noChangeAspect="1"/>
          </p:cNvPicPr>
          <p:nvPr/>
        </p:nvPicPr>
        <p:blipFill>
          <a:blip r:embed="rId11"/>
          <a:stretch>
            <a:fillRect/>
          </a:stretch>
        </p:blipFill>
        <p:spPr>
          <a:xfrm>
            <a:off x="8953404" y="1490125"/>
            <a:ext cx="3085404" cy="2506892"/>
          </a:xfrm>
          <a:prstGeom prst="rect">
            <a:avLst/>
          </a:prstGeom>
        </p:spPr>
      </p:pic>
      <p:pic>
        <p:nvPicPr>
          <p:cNvPr id="23" name="Picture 22">
            <a:extLst>
              <a:ext uri="{FF2B5EF4-FFF2-40B4-BE49-F238E27FC236}">
                <a16:creationId xmlns:a16="http://schemas.microsoft.com/office/drawing/2014/main" id="{04436D1B-931A-E6B8-F442-3F84B0F945C3}"/>
              </a:ext>
            </a:extLst>
          </p:cNvPr>
          <p:cNvPicPr>
            <a:picLocks noChangeAspect="1"/>
          </p:cNvPicPr>
          <p:nvPr/>
        </p:nvPicPr>
        <p:blipFill>
          <a:blip r:embed="rId12"/>
          <a:stretch>
            <a:fillRect/>
          </a:stretch>
        </p:blipFill>
        <p:spPr>
          <a:xfrm>
            <a:off x="9778447" y="5705498"/>
            <a:ext cx="2270908" cy="959655"/>
          </a:xfrm>
          <a:prstGeom prst="rect">
            <a:avLst/>
          </a:prstGeom>
        </p:spPr>
      </p:pic>
      <p:sp>
        <p:nvSpPr>
          <p:cNvPr id="24" name="TextBox 23">
            <a:extLst>
              <a:ext uri="{FF2B5EF4-FFF2-40B4-BE49-F238E27FC236}">
                <a16:creationId xmlns:a16="http://schemas.microsoft.com/office/drawing/2014/main" id="{77372666-98ED-E53B-69DF-B67E700C9190}"/>
              </a:ext>
            </a:extLst>
          </p:cNvPr>
          <p:cNvSpPr txBox="1"/>
          <p:nvPr/>
        </p:nvSpPr>
        <p:spPr>
          <a:xfrm>
            <a:off x="266218" y="5700514"/>
            <a:ext cx="9512229" cy="1477328"/>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Ideal (orange) vs. measured (blue) two-term Shuey trends at each impedance-contrast interface. Densities are in kg m</a:t>
            </a:r>
            <a:r>
              <a:rPr lang="en-GB" sz="1200" baseline="30000" dirty="0">
                <a:latin typeface="Arial" panose="020B0604020202020204" pitchFamily="34" charset="0"/>
                <a:cs typeface="Arial" panose="020B0604020202020204" pitchFamily="34" charset="0"/>
              </a:rPr>
              <a:t>−3</a:t>
            </a:r>
            <a:r>
              <a:rPr lang="en-GB" sz="1200" dirty="0">
                <a:latin typeface="Arial" panose="020B0604020202020204" pitchFamily="34" charset="0"/>
                <a:cs typeface="Arial" panose="020B0604020202020204" pitchFamily="34" charset="0"/>
              </a:rPr>
              <a:t>; velocities in m s</a:t>
            </a:r>
            <a:r>
              <a:rPr lang="en-GB" sz="1200" baseline="30000"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 (a) Found contrast at rho = 2125, 2200; </a:t>
            </a:r>
            <a:r>
              <a:rPr lang="en-GB" sz="1200" dirty="0" err="1">
                <a:latin typeface="Arial" panose="020B0604020202020204" pitchFamily="34" charset="0"/>
                <a:cs typeface="Arial" panose="020B0604020202020204" pitchFamily="34" charset="0"/>
              </a:rPr>
              <a:t>Vp</a:t>
            </a:r>
            <a:r>
              <a:rPr lang="en-GB" sz="1200" dirty="0">
                <a:latin typeface="Arial" panose="020B0604020202020204" pitchFamily="34" charset="0"/>
                <a:cs typeface="Arial" panose="020B0604020202020204" pitchFamily="34" charset="0"/>
              </a:rPr>
              <a:t> = 3600, 3650; Vs = 2025, 2050. (b) Found contrast at rho = 2200, 2250; </a:t>
            </a:r>
            <a:r>
              <a:rPr lang="en-GB" sz="1200" dirty="0" err="1">
                <a:latin typeface="Arial" panose="020B0604020202020204" pitchFamily="34" charset="0"/>
                <a:cs typeface="Arial" panose="020B0604020202020204" pitchFamily="34" charset="0"/>
              </a:rPr>
              <a:t>Vp</a:t>
            </a:r>
            <a:r>
              <a:rPr lang="en-GB" sz="1200" dirty="0">
                <a:latin typeface="Arial" panose="020B0604020202020204" pitchFamily="34" charset="0"/>
                <a:cs typeface="Arial" panose="020B0604020202020204" pitchFamily="34" charset="0"/>
              </a:rPr>
              <a:t> = 3650, 3700; Vs = 2050, 2075. (c) Found contrast at rho = 2250, 2351; </a:t>
            </a:r>
            <a:r>
              <a:rPr lang="en-GB" sz="1200" dirty="0" err="1">
                <a:latin typeface="Arial" panose="020B0604020202020204" pitchFamily="34" charset="0"/>
                <a:cs typeface="Arial" panose="020B0604020202020204" pitchFamily="34" charset="0"/>
              </a:rPr>
              <a:t>Vp</a:t>
            </a:r>
            <a:r>
              <a:rPr lang="en-GB" sz="1200" dirty="0">
                <a:latin typeface="Arial" panose="020B0604020202020204" pitchFamily="34" charset="0"/>
                <a:cs typeface="Arial" panose="020B0604020202020204" pitchFamily="34" charset="0"/>
              </a:rPr>
              <a:t> = 3700, 3750; Vs = 2075, 2070. (d) Found contrast at rho = 2351, 2203; </a:t>
            </a:r>
            <a:r>
              <a:rPr lang="en-GB" sz="1200" dirty="0" err="1">
                <a:latin typeface="Arial" panose="020B0604020202020204" pitchFamily="34" charset="0"/>
                <a:cs typeface="Arial" panose="020B0604020202020204" pitchFamily="34" charset="0"/>
              </a:rPr>
              <a:t>Vp</a:t>
            </a:r>
            <a:r>
              <a:rPr lang="en-GB" sz="1200" dirty="0">
                <a:latin typeface="Arial" panose="020B0604020202020204" pitchFamily="34" charset="0"/>
                <a:cs typeface="Arial" panose="020B0604020202020204" pitchFamily="34" charset="0"/>
              </a:rPr>
              <a:t> = 3750, 3700; Vs = 2070, 2040. (e) Found contrast at rho = 2203, 2129; </a:t>
            </a:r>
            <a:r>
              <a:rPr lang="en-GB" sz="1200" dirty="0" err="1">
                <a:latin typeface="Arial" panose="020B0604020202020204" pitchFamily="34" charset="0"/>
                <a:cs typeface="Arial" panose="020B0604020202020204" pitchFamily="34" charset="0"/>
              </a:rPr>
              <a:t>Vp</a:t>
            </a:r>
            <a:r>
              <a:rPr lang="en-GB" sz="1200" dirty="0">
                <a:latin typeface="Arial" panose="020B0604020202020204" pitchFamily="34" charset="0"/>
                <a:cs typeface="Arial" panose="020B0604020202020204" pitchFamily="34" charset="0"/>
              </a:rPr>
              <a:t> = 3700, 3650; Vs = 2040, 1990. (f) Found contrast at rho = 2129, 2203; </a:t>
            </a:r>
            <a:r>
              <a:rPr lang="en-GB" sz="1200" dirty="0" err="1">
                <a:latin typeface="Arial" panose="020B0604020202020204" pitchFamily="34" charset="0"/>
                <a:cs typeface="Arial" panose="020B0604020202020204" pitchFamily="34" charset="0"/>
              </a:rPr>
              <a:t>Vp</a:t>
            </a:r>
            <a:r>
              <a:rPr lang="en-GB" sz="1200" dirty="0">
                <a:latin typeface="Arial" panose="020B0604020202020204" pitchFamily="34" charset="0"/>
                <a:cs typeface="Arial" panose="020B0604020202020204" pitchFamily="34" charset="0"/>
              </a:rPr>
              <a:t> = 3650, 3700; Vs = 1990, 2040. (g) Found contrast at rho = 2203, 2351; </a:t>
            </a:r>
            <a:r>
              <a:rPr lang="en-GB" sz="1200" dirty="0" err="1">
                <a:latin typeface="Arial" panose="020B0604020202020204" pitchFamily="34" charset="0"/>
                <a:cs typeface="Arial" panose="020B0604020202020204" pitchFamily="34" charset="0"/>
              </a:rPr>
              <a:t>Vp</a:t>
            </a:r>
            <a:r>
              <a:rPr lang="en-GB" sz="1200" dirty="0">
                <a:latin typeface="Arial" panose="020B0604020202020204" pitchFamily="34" charset="0"/>
                <a:cs typeface="Arial" panose="020B0604020202020204" pitchFamily="34" charset="0"/>
              </a:rPr>
              <a:t> = 3700, 3750; Vs = 2040, 2070. (h) Found contrast at rho = 2351, 2129; </a:t>
            </a:r>
            <a:r>
              <a:rPr lang="en-GB" sz="1200" dirty="0" err="1">
                <a:latin typeface="Arial" panose="020B0604020202020204" pitchFamily="34" charset="0"/>
                <a:cs typeface="Arial" panose="020B0604020202020204" pitchFamily="34" charset="0"/>
              </a:rPr>
              <a:t>Vp</a:t>
            </a:r>
            <a:r>
              <a:rPr lang="en-GB" sz="1200" dirty="0">
                <a:latin typeface="Arial" panose="020B0604020202020204" pitchFamily="34" charset="0"/>
                <a:cs typeface="Arial" panose="020B0604020202020204" pitchFamily="34" charset="0"/>
              </a:rPr>
              <a:t> = 3750, 3650; Vs = 2070, 1990. (</a:t>
            </a:r>
            <a:r>
              <a:rPr lang="en-GB" sz="1200" dirty="0" err="1">
                <a:latin typeface="Arial" panose="020B0604020202020204" pitchFamily="34" charset="0"/>
                <a:cs typeface="Arial" panose="020B0604020202020204" pitchFamily="34" charset="0"/>
              </a:rPr>
              <a:t>i</a:t>
            </a:r>
            <a:r>
              <a:rPr lang="en-GB" sz="1200" dirty="0">
                <a:latin typeface="Arial" panose="020B0604020202020204" pitchFamily="34" charset="0"/>
                <a:cs typeface="Arial" panose="020B0604020202020204" pitchFamily="34" charset="0"/>
              </a:rPr>
              <a:t>) Found contrast at rho = 2129, 2500; </a:t>
            </a:r>
            <a:r>
              <a:rPr lang="en-GB" sz="1200" dirty="0" err="1">
                <a:latin typeface="Arial" panose="020B0604020202020204" pitchFamily="34" charset="0"/>
                <a:cs typeface="Arial" panose="020B0604020202020204" pitchFamily="34" charset="0"/>
              </a:rPr>
              <a:t>Vp</a:t>
            </a:r>
            <a:r>
              <a:rPr lang="en-GB" sz="1200" dirty="0">
                <a:latin typeface="Arial" panose="020B0604020202020204" pitchFamily="34" charset="0"/>
                <a:cs typeface="Arial" panose="020B0604020202020204" pitchFamily="34" charset="0"/>
              </a:rPr>
              <a:t> = 3650, 3800; Vs = 1990, 2100. </a:t>
            </a:r>
          </a:p>
          <a:p>
            <a:endParaRPr lang="en-NL" dirty="0"/>
          </a:p>
        </p:txBody>
      </p:sp>
      <p:sp>
        <p:nvSpPr>
          <p:cNvPr id="25" name="TextBox 24">
            <a:extLst>
              <a:ext uri="{FF2B5EF4-FFF2-40B4-BE49-F238E27FC236}">
                <a16:creationId xmlns:a16="http://schemas.microsoft.com/office/drawing/2014/main" id="{2E0D498E-9A5F-3976-6724-9D408590DD1A}"/>
              </a:ext>
            </a:extLst>
          </p:cNvPr>
          <p:cNvSpPr txBox="1"/>
          <p:nvPr/>
        </p:nvSpPr>
        <p:spPr>
          <a:xfrm>
            <a:off x="2308105" y="-45580"/>
            <a:ext cx="372218"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(a)</a:t>
            </a:r>
          </a:p>
        </p:txBody>
      </p:sp>
      <p:sp>
        <p:nvSpPr>
          <p:cNvPr id="26" name="TextBox 25">
            <a:extLst>
              <a:ext uri="{FF2B5EF4-FFF2-40B4-BE49-F238E27FC236}">
                <a16:creationId xmlns:a16="http://schemas.microsoft.com/office/drawing/2014/main" id="{06630544-B991-2B13-3782-98698485F35C}"/>
              </a:ext>
            </a:extLst>
          </p:cNvPr>
          <p:cNvSpPr txBox="1"/>
          <p:nvPr/>
        </p:nvSpPr>
        <p:spPr>
          <a:xfrm>
            <a:off x="4885617" y="-45580"/>
            <a:ext cx="372218"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(b)</a:t>
            </a:r>
          </a:p>
        </p:txBody>
      </p:sp>
      <p:sp>
        <p:nvSpPr>
          <p:cNvPr id="27" name="TextBox 26">
            <a:extLst>
              <a:ext uri="{FF2B5EF4-FFF2-40B4-BE49-F238E27FC236}">
                <a16:creationId xmlns:a16="http://schemas.microsoft.com/office/drawing/2014/main" id="{147B8FC9-3E9C-F00D-3A5D-F5E822E760CA}"/>
              </a:ext>
            </a:extLst>
          </p:cNvPr>
          <p:cNvSpPr txBox="1"/>
          <p:nvPr/>
        </p:nvSpPr>
        <p:spPr>
          <a:xfrm>
            <a:off x="2308105" y="1840745"/>
            <a:ext cx="372218"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(d)</a:t>
            </a:r>
          </a:p>
        </p:txBody>
      </p:sp>
      <p:sp>
        <p:nvSpPr>
          <p:cNvPr id="28" name="TextBox 27">
            <a:extLst>
              <a:ext uri="{FF2B5EF4-FFF2-40B4-BE49-F238E27FC236}">
                <a16:creationId xmlns:a16="http://schemas.microsoft.com/office/drawing/2014/main" id="{16BC3D9D-15E0-77BA-5B68-42121710ADD1}"/>
              </a:ext>
            </a:extLst>
          </p:cNvPr>
          <p:cNvSpPr txBox="1"/>
          <p:nvPr/>
        </p:nvSpPr>
        <p:spPr>
          <a:xfrm>
            <a:off x="2308105" y="3727070"/>
            <a:ext cx="372218"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(g)</a:t>
            </a:r>
          </a:p>
        </p:txBody>
      </p:sp>
      <p:sp>
        <p:nvSpPr>
          <p:cNvPr id="29" name="TextBox 28">
            <a:extLst>
              <a:ext uri="{FF2B5EF4-FFF2-40B4-BE49-F238E27FC236}">
                <a16:creationId xmlns:a16="http://schemas.microsoft.com/office/drawing/2014/main" id="{ACEEB2DF-7373-6830-C9FD-62E22B279685}"/>
              </a:ext>
            </a:extLst>
          </p:cNvPr>
          <p:cNvSpPr txBox="1"/>
          <p:nvPr/>
        </p:nvSpPr>
        <p:spPr>
          <a:xfrm>
            <a:off x="4936919" y="1869788"/>
            <a:ext cx="372218"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(e)</a:t>
            </a:r>
          </a:p>
        </p:txBody>
      </p:sp>
      <p:sp>
        <p:nvSpPr>
          <p:cNvPr id="30" name="TextBox 29">
            <a:extLst>
              <a:ext uri="{FF2B5EF4-FFF2-40B4-BE49-F238E27FC236}">
                <a16:creationId xmlns:a16="http://schemas.microsoft.com/office/drawing/2014/main" id="{ED484A14-F9A2-87B9-D7F6-4B7173369151}"/>
              </a:ext>
            </a:extLst>
          </p:cNvPr>
          <p:cNvSpPr txBox="1"/>
          <p:nvPr/>
        </p:nvSpPr>
        <p:spPr>
          <a:xfrm>
            <a:off x="4944960" y="3720018"/>
            <a:ext cx="372218"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(h)</a:t>
            </a:r>
          </a:p>
        </p:txBody>
      </p:sp>
      <p:sp>
        <p:nvSpPr>
          <p:cNvPr id="31" name="TextBox 30">
            <a:extLst>
              <a:ext uri="{FF2B5EF4-FFF2-40B4-BE49-F238E27FC236}">
                <a16:creationId xmlns:a16="http://schemas.microsoft.com/office/drawing/2014/main" id="{929A9383-6855-5991-0C3D-9C90BB036D87}"/>
              </a:ext>
            </a:extLst>
          </p:cNvPr>
          <p:cNvSpPr txBox="1"/>
          <p:nvPr/>
        </p:nvSpPr>
        <p:spPr>
          <a:xfrm>
            <a:off x="7510884" y="-45581"/>
            <a:ext cx="364202"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(c)</a:t>
            </a:r>
          </a:p>
        </p:txBody>
      </p:sp>
      <p:sp>
        <p:nvSpPr>
          <p:cNvPr id="32" name="TextBox 31">
            <a:extLst>
              <a:ext uri="{FF2B5EF4-FFF2-40B4-BE49-F238E27FC236}">
                <a16:creationId xmlns:a16="http://schemas.microsoft.com/office/drawing/2014/main" id="{F75AB433-2635-6ADE-5BFD-3485F207A069}"/>
              </a:ext>
            </a:extLst>
          </p:cNvPr>
          <p:cNvSpPr txBox="1"/>
          <p:nvPr/>
        </p:nvSpPr>
        <p:spPr>
          <a:xfrm>
            <a:off x="7510884" y="1840745"/>
            <a:ext cx="330540"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(f)</a:t>
            </a:r>
          </a:p>
        </p:txBody>
      </p:sp>
      <p:sp>
        <p:nvSpPr>
          <p:cNvPr id="33" name="TextBox 32">
            <a:extLst>
              <a:ext uri="{FF2B5EF4-FFF2-40B4-BE49-F238E27FC236}">
                <a16:creationId xmlns:a16="http://schemas.microsoft.com/office/drawing/2014/main" id="{E2D5D117-1E03-FCFC-7B14-2E805FE8683A}"/>
              </a:ext>
            </a:extLst>
          </p:cNvPr>
          <p:cNvSpPr txBox="1"/>
          <p:nvPr/>
        </p:nvSpPr>
        <p:spPr>
          <a:xfrm>
            <a:off x="7562185" y="3727070"/>
            <a:ext cx="320922"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(i)</a:t>
            </a:r>
          </a:p>
        </p:txBody>
      </p:sp>
    </p:spTree>
    <p:extLst>
      <p:ext uri="{BB962C8B-B14F-4D97-AF65-F5344CB8AC3E}">
        <p14:creationId xmlns:p14="http://schemas.microsoft.com/office/powerpoint/2010/main" val="4107313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6D7FD-AAF5-5631-1C49-B5C24E29531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285C979-142A-1B53-B980-8365FC7CE137}"/>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5557FB7D-2C64-ED14-5C5A-565D2E7FA372}"/>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p:sp>
        <p:nvSpPr>
          <p:cNvPr id="3" name="TextBox 2">
            <a:extLst>
              <a:ext uri="{FF2B5EF4-FFF2-40B4-BE49-F238E27FC236}">
                <a16:creationId xmlns:a16="http://schemas.microsoft.com/office/drawing/2014/main" id="{F681FFBE-F8B6-E1E3-123D-B36D3918EB89}"/>
              </a:ext>
            </a:extLst>
          </p:cNvPr>
          <p:cNvSpPr txBox="1"/>
          <p:nvPr/>
        </p:nvSpPr>
        <p:spPr>
          <a:xfrm>
            <a:off x="669049" y="1042084"/>
            <a:ext cx="9777489" cy="1200329"/>
          </a:xfrm>
          <a:prstGeom prst="rect">
            <a:avLst/>
          </a:prstGeom>
          <a:noFill/>
        </p:spPr>
        <p:txBody>
          <a:bodyPr wrap="square">
            <a:spAutoFit/>
          </a:bodyPr>
          <a:lstStyle/>
          <a:p>
            <a:r>
              <a:rPr lang="en-GB" b="1" i="1" u="sng" dirty="0">
                <a:highlight>
                  <a:srgbClr val="00FFFF"/>
                </a:highlight>
                <a:latin typeface="Arial" panose="020B0604020202020204" pitchFamily="34" charset="0"/>
                <a:cs typeface="Arial" panose="020B0604020202020204" pitchFamily="34" charset="0"/>
              </a:rPr>
              <a:t>Kennett's reflectivity method</a:t>
            </a:r>
            <a:r>
              <a:rPr lang="en-GB" dirty="0">
                <a:latin typeface="Arial" panose="020B0604020202020204" pitchFamily="34" charset="0"/>
                <a:cs typeface="Arial" panose="020B0604020202020204" pitchFamily="34" charset="0"/>
                <a:sym typeface="Wingdings" pitchFamily="2" charset="2"/>
              </a:rPr>
              <a:t>(1-D layered medium)</a:t>
            </a:r>
            <a:endParaRPr lang="en-GB"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NL" altLang="en-NL" sz="1200" dirty="0">
                <a:latin typeface="Arial" panose="020B0604020202020204" pitchFamily="34" charset="0"/>
              </a:rPr>
              <a:t>Thomson–Haskell/propagator approach for a </a:t>
            </a:r>
            <a:r>
              <a:rPr lang="en-NL" altLang="en-NL" sz="1200" b="1" dirty="0">
                <a:latin typeface="Arial" panose="020B0604020202020204" pitchFamily="34" charset="0"/>
              </a:rPr>
              <a:t>horizontally layered</a:t>
            </a:r>
            <a:r>
              <a:rPr lang="en-NL" altLang="en-NL" sz="1200" dirty="0">
                <a:latin typeface="Arial" panose="020B0604020202020204" pitchFamily="34" charset="0"/>
              </a:rPr>
              <a:t>, isotropic 1-D earth.</a:t>
            </a:r>
          </a:p>
          <a:p>
            <a:pPr lvl="0" eaLnBrk="0" fontAlgn="base" hangingPunct="0">
              <a:spcBef>
                <a:spcPct val="0"/>
              </a:spcBef>
              <a:spcAft>
                <a:spcPct val="0"/>
              </a:spcAft>
              <a:buFontTx/>
              <a:buChar char="•"/>
            </a:pPr>
            <a:r>
              <a:rPr lang="en-NL" altLang="en-NL" sz="1200" dirty="0">
                <a:latin typeface="Arial" panose="020B0604020202020204" pitchFamily="34" charset="0"/>
              </a:rPr>
              <a:t>Computes the </a:t>
            </a:r>
            <a:r>
              <a:rPr lang="en-NL" altLang="en-NL" sz="1200" b="1" dirty="0">
                <a:latin typeface="Arial" panose="020B0604020202020204" pitchFamily="34" charset="0"/>
              </a:rPr>
              <a:t>full, frequency- and angle-dependent</a:t>
            </a:r>
            <a:r>
              <a:rPr lang="en-NL" altLang="en-NL" sz="1200" dirty="0">
                <a:latin typeface="Arial" panose="020B0604020202020204" pitchFamily="34" charset="0"/>
              </a:rPr>
              <a:t> response (PP, PS, multiples).</a:t>
            </a:r>
          </a:p>
          <a:p>
            <a:pPr lvl="0" eaLnBrk="0" fontAlgn="base" hangingPunct="0">
              <a:spcBef>
                <a:spcPct val="0"/>
              </a:spcBef>
              <a:spcAft>
                <a:spcPct val="0"/>
              </a:spcAft>
              <a:buFontTx/>
              <a:buChar char="•"/>
            </a:pPr>
            <a:r>
              <a:rPr lang="en-NL" altLang="en-NL" sz="1200" dirty="0">
                <a:latin typeface="Arial" panose="020B0604020202020204" pitchFamily="34" charset="0"/>
              </a:rPr>
              <a:t>Used here at </a:t>
            </a:r>
            <a:r>
              <a:rPr lang="en-NL" altLang="en-NL" sz="1200" b="1" dirty="0">
                <a:latin typeface="Arial" panose="020B0604020202020204" pitchFamily="34" charset="0"/>
              </a:rPr>
              <a:t>one lateral location</a:t>
            </a:r>
            <a:r>
              <a:rPr lang="en-NL" altLang="en-NL" sz="1200" dirty="0">
                <a:latin typeface="Arial" panose="020B0604020202020204" pitchFamily="34" charset="0"/>
              </a:rPr>
              <a:t> (1-D); later </a:t>
            </a:r>
            <a:r>
              <a:rPr lang="en-NL" altLang="en-NL" sz="1200" b="1" dirty="0">
                <a:latin typeface="Arial" panose="020B0604020202020204" pitchFamily="34" charset="0"/>
              </a:rPr>
              <a:t>reformatted to an angle-image</a:t>
            </a:r>
            <a:r>
              <a:rPr lang="en-NL" altLang="en-NL" sz="1200" dirty="0">
                <a:latin typeface="Arial" panose="020B0604020202020204" pitchFamily="34" charset="0"/>
              </a:rPr>
              <a:t>.</a:t>
            </a:r>
          </a:p>
          <a:p>
            <a:endParaRPr lang="en-NL" dirty="0"/>
          </a:p>
        </p:txBody>
      </p:sp>
      <p:sp>
        <p:nvSpPr>
          <p:cNvPr id="2" name="TextBox 1">
            <a:extLst>
              <a:ext uri="{FF2B5EF4-FFF2-40B4-BE49-F238E27FC236}">
                <a16:creationId xmlns:a16="http://schemas.microsoft.com/office/drawing/2014/main" id="{A4BF8492-D320-5E81-D652-6AEDDC281089}"/>
              </a:ext>
            </a:extLst>
          </p:cNvPr>
          <p:cNvSpPr txBox="1"/>
          <p:nvPr/>
        </p:nvSpPr>
        <p:spPr>
          <a:xfrm>
            <a:off x="669049" y="661772"/>
            <a:ext cx="6211957" cy="369332"/>
          </a:xfrm>
          <a:prstGeom prst="rect">
            <a:avLst/>
          </a:prstGeom>
          <a:noFill/>
        </p:spPr>
        <p:txBody>
          <a:bodyPr wrap="none" rtlCol="0">
            <a:spAutoFit/>
          </a:bodyPr>
          <a:lstStyle/>
          <a:p>
            <a:r>
              <a:rPr lang="en-GB" b="1" i="1" dirty="0">
                <a:latin typeface="Arial" panose="020B0604020202020204" pitchFamily="34" charset="0"/>
                <a:cs typeface="Arial" panose="020B0604020202020204" pitchFamily="34" charset="0"/>
              </a:rPr>
              <a:t>2.5 Full, frequency- and angle-dependent response(1D)</a:t>
            </a:r>
            <a:endParaRPr lang="en-NL" dirty="0"/>
          </a:p>
        </p:txBody>
      </p:sp>
      <p:pic>
        <p:nvPicPr>
          <p:cNvPr id="6" name="Graphic 5" descr="Footprints with solid fill">
            <a:extLst>
              <a:ext uri="{FF2B5EF4-FFF2-40B4-BE49-F238E27FC236}">
                <a16:creationId xmlns:a16="http://schemas.microsoft.com/office/drawing/2014/main" id="{05F8A371-AC44-25C7-C00E-2EF6E7263B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057" y="580419"/>
            <a:ext cx="608628" cy="608628"/>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7B25B0E-98FE-682D-C9A0-C21A4A24D3FD}"/>
                  </a:ext>
                </a:extLst>
              </p:cNvPr>
              <p:cNvSpPr txBox="1"/>
              <p:nvPr/>
            </p:nvSpPr>
            <p:spPr>
              <a:xfrm>
                <a:off x="669049" y="2029904"/>
                <a:ext cx="9046347" cy="4898777"/>
              </a:xfrm>
              <a:prstGeom prst="rect">
                <a:avLst/>
              </a:prstGeom>
              <a:noFill/>
            </p:spPr>
            <p:txBody>
              <a:bodyPr wrap="square">
                <a:spAutoFit/>
              </a:bodyPr>
              <a:lstStyle/>
              <a:p>
                <a:pPr>
                  <a:buNone/>
                </a:pPr>
                <a:r>
                  <a:rPr lang="en-GB" sz="1200" b="1" dirty="0">
                    <a:latin typeface="Arial" panose="020B0604020202020204" pitchFamily="34" charset="0"/>
                    <a:cs typeface="Arial" panose="020B0604020202020204" pitchFamily="34" charset="0"/>
                  </a:rPr>
                  <a:t>Setup (per layer </a:t>
                </a:r>
                <a14:m>
                  <m:oMath xmlns:m="http://schemas.openxmlformats.org/officeDocument/2006/math">
                    <m:r>
                      <a:rPr lang="en-GB" sz="1200" i="1">
                        <a:latin typeface="Cambria Math" panose="02040503050406030204" pitchFamily="18" charset="0"/>
                      </a:rPr>
                      <m:t>𝑗</m:t>
                    </m:r>
                  </m:oMath>
                </a14:m>
                <a:r>
                  <a:rPr lang="en-GB" sz="1200" b="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P/S velocities </a:t>
                </a:r>
                <a14:m>
                  <m:oMath xmlns:m="http://schemas.openxmlformats.org/officeDocument/2006/math">
                    <m:sSub>
                      <m:sSubPr>
                        <m:ctrlPr>
                          <a:rPr lang="ar-AE" sz="1200" i="1">
                            <a:latin typeface="Cambria Math" panose="02040503050406030204" pitchFamily="18" charset="0"/>
                          </a:rPr>
                        </m:ctrlPr>
                      </m:sSubPr>
                      <m:e>
                        <m:r>
                          <a:rPr lang="ar-AE" sz="1200" i="1">
                            <a:latin typeface="Cambria Math" panose="02040503050406030204" pitchFamily="18" charset="0"/>
                          </a:rPr>
                          <m:t>𝑉</m:t>
                        </m:r>
                      </m:e>
                      <m:sub>
                        <m:r>
                          <a:rPr lang="ar-AE" sz="1200" i="1">
                            <a:latin typeface="Cambria Math" panose="02040503050406030204" pitchFamily="18" charset="0"/>
                          </a:rPr>
                          <m:t>𝑝𝑗</m:t>
                        </m:r>
                      </m:sub>
                    </m:sSub>
                    <m:r>
                      <a:rPr lang="ar-AE" sz="1200" i="0">
                        <a:latin typeface="Cambria Math" panose="02040503050406030204" pitchFamily="18" charset="0"/>
                      </a:rPr>
                      <m:t>,</m:t>
                    </m:r>
                    <m:sSub>
                      <m:sSubPr>
                        <m:ctrlPr>
                          <a:rPr lang="ar-AE" sz="1200" i="1">
                            <a:latin typeface="Cambria Math" panose="02040503050406030204" pitchFamily="18" charset="0"/>
                          </a:rPr>
                        </m:ctrlPr>
                      </m:sSubPr>
                      <m:e>
                        <m:r>
                          <a:rPr lang="ar-AE" sz="1200" i="1">
                            <a:latin typeface="Cambria Math" panose="02040503050406030204" pitchFamily="18" charset="0"/>
                          </a:rPr>
                          <m:t>𝑉</m:t>
                        </m:r>
                      </m:e>
                      <m:sub>
                        <m:r>
                          <a:rPr lang="ar-AE" sz="1200" i="1">
                            <a:latin typeface="Cambria Math" panose="02040503050406030204" pitchFamily="18" charset="0"/>
                          </a:rPr>
                          <m:t>𝑠𝑗</m:t>
                        </m:r>
                      </m:sub>
                    </m:sSub>
                  </m:oMath>
                </a14:m>
                <a:r>
                  <a:rPr lang="ar-AE"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density </a:t>
                </a:r>
                <a14:m>
                  <m:oMath xmlns:m="http://schemas.openxmlformats.org/officeDocument/2006/math">
                    <m:sSub>
                      <m:sSubPr>
                        <m:ctrlPr>
                          <a:rPr lang="ar-AE" sz="1200" i="1">
                            <a:latin typeface="Cambria Math" panose="02040503050406030204" pitchFamily="18" charset="0"/>
                          </a:rPr>
                        </m:ctrlPr>
                      </m:sSubPr>
                      <m:e>
                        <m:r>
                          <a:rPr lang="ar-AE" sz="1200" i="1">
                            <a:latin typeface="Cambria Math" panose="02040503050406030204" pitchFamily="18" charset="0"/>
                          </a:rPr>
                          <m:t>𝜌</m:t>
                        </m:r>
                      </m:e>
                      <m:sub>
                        <m:r>
                          <a:rPr lang="ar-AE" sz="1200" i="1">
                            <a:latin typeface="Cambria Math" panose="02040503050406030204" pitchFamily="18" charset="0"/>
                          </a:rPr>
                          <m:t>𝑗</m:t>
                        </m:r>
                      </m:sub>
                    </m:sSub>
                  </m:oMath>
                </a14:m>
                <a:r>
                  <a:rPr lang="ar-AE"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thickness </a:t>
                </a:r>
                <a14:m>
                  <m:oMath xmlns:m="http://schemas.openxmlformats.org/officeDocument/2006/math">
                    <m:sSub>
                      <m:sSubPr>
                        <m:ctrlPr>
                          <a:rPr lang="ar-AE" sz="1200" i="1">
                            <a:latin typeface="Cambria Math" panose="02040503050406030204" pitchFamily="18" charset="0"/>
                          </a:rPr>
                        </m:ctrlPr>
                      </m:sSubPr>
                      <m:e>
                        <m:r>
                          <a:rPr lang="ar-AE" sz="1200" i="1">
                            <a:latin typeface="Cambria Math" panose="02040503050406030204" pitchFamily="18" charset="0"/>
                          </a:rPr>
                          <m:t>h</m:t>
                        </m:r>
                      </m:e>
                      <m:sub>
                        <m:r>
                          <a:rPr lang="ar-AE" sz="1200" i="1">
                            <a:latin typeface="Cambria Math" panose="02040503050406030204" pitchFamily="18" charset="0"/>
                          </a:rPr>
                          <m:t>𝑗</m:t>
                        </m:r>
                      </m:sub>
                    </m:sSub>
                  </m:oMath>
                </a14:m>
                <a:r>
                  <a:rPr lang="ar-AE" sz="1200" dirty="0">
                    <a:latin typeface="Arial" panose="020B0604020202020204" pitchFamily="34" charset="0"/>
                    <a:cs typeface="Arial" panose="020B0604020202020204" pitchFamily="34" charset="0"/>
                  </a:rPr>
                  <a:t>.</a:t>
                </a: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Ray parameter </a:t>
                </a:r>
                <a14:m>
                  <m:oMath xmlns:m="http://schemas.openxmlformats.org/officeDocument/2006/math">
                    <m:r>
                      <a:rPr lang="en-GB" sz="1200" i="1">
                        <a:latin typeface="Cambria Math" panose="02040503050406030204" pitchFamily="18" charset="0"/>
                      </a:rPr>
                      <m:t>𝑝</m:t>
                    </m:r>
                    <m:r>
                      <a:rPr lang="en-GB" sz="1200" i="0">
                        <a:latin typeface="Cambria Math" panose="02040503050406030204" pitchFamily="18" charset="0"/>
                      </a:rPr>
                      <m:t>=</m:t>
                    </m:r>
                    <m:func>
                      <m:funcPr>
                        <m:ctrlPr>
                          <a:rPr lang="ar-AE" sz="1200" i="1">
                            <a:latin typeface="Cambria Math" panose="02040503050406030204" pitchFamily="18" charset="0"/>
                          </a:rPr>
                        </m:ctrlPr>
                      </m:funcPr>
                      <m:fName>
                        <m:r>
                          <m:rPr>
                            <m:sty m:val="p"/>
                          </m:rPr>
                          <a:rPr lang="en-GB" sz="1200" i="0">
                            <a:latin typeface="Cambria Math" panose="02040503050406030204" pitchFamily="18" charset="0"/>
                          </a:rPr>
                          <m:t>sin</m:t>
                        </m:r>
                      </m:fName>
                      <m:e>
                        <m:r>
                          <a:rPr lang="ar-AE" sz="1200" i="1">
                            <a:latin typeface="Cambria Math" panose="02040503050406030204" pitchFamily="18" charset="0"/>
                          </a:rPr>
                          <m:t>𝜃</m:t>
                        </m:r>
                      </m:e>
                    </m:func>
                    <m:r>
                      <a:rPr lang="ar-AE" sz="1200" i="0">
                        <a:latin typeface="Cambria Math" panose="02040503050406030204" pitchFamily="18" charset="0"/>
                      </a:rPr>
                      <m:t>/</m:t>
                    </m:r>
                    <m:sSub>
                      <m:sSubPr>
                        <m:ctrlPr>
                          <a:rPr lang="ar-AE" sz="1200" i="1">
                            <a:latin typeface="Cambria Math" panose="02040503050406030204" pitchFamily="18" charset="0"/>
                          </a:rPr>
                        </m:ctrlPr>
                      </m:sSubPr>
                      <m:e>
                        <m:r>
                          <a:rPr lang="ar-AE" sz="1200" i="1">
                            <a:latin typeface="Cambria Math" panose="02040503050406030204" pitchFamily="18" charset="0"/>
                          </a:rPr>
                          <m:t>𝑉</m:t>
                        </m:r>
                      </m:e>
                      <m:sub>
                        <m:r>
                          <a:rPr lang="ar-AE" sz="1200" i="1">
                            <a:latin typeface="Cambria Math" panose="02040503050406030204" pitchFamily="18" charset="0"/>
                          </a:rPr>
                          <m:t>𝑝</m:t>
                        </m:r>
                        <m:r>
                          <a:rPr lang="ar-AE" sz="1200" i="0">
                            <a:latin typeface="Cambria Math" panose="02040503050406030204" pitchFamily="18" charset="0"/>
                          </a:rPr>
                          <m:t>1</m:t>
                        </m:r>
                      </m:sub>
                    </m:sSub>
                  </m:oMath>
                </a14:m>
                <a:r>
                  <a:rPr lang="ar-AE" sz="1200" dirty="0">
                    <a:latin typeface="Arial" panose="020B0604020202020204" pitchFamily="34" charset="0"/>
                    <a:cs typeface="Arial" panose="020B0604020202020204" pitchFamily="34" charset="0"/>
                  </a:rPr>
                  <a:t>.</a:t>
                </a: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Vertical </a:t>
                </a:r>
                <a:r>
                  <a:rPr lang="en-GB" sz="1200" dirty="0" err="1">
                    <a:latin typeface="Arial" panose="020B0604020202020204" pitchFamily="34" charset="0"/>
                    <a:cs typeface="Arial" panose="020B0604020202020204" pitchFamily="34" charset="0"/>
                  </a:rPr>
                  <a:t>slownesses</a:t>
                </a:r>
                <a:r>
                  <a:rPr lang="en-GB" sz="1200" dirty="0">
                    <a:latin typeface="Arial" panose="020B0604020202020204" pitchFamily="34" charset="0"/>
                    <a:cs typeface="Arial" panose="020B0604020202020204" pitchFamily="34" charset="0"/>
                  </a:rPr>
                  <a:t>:   </a:t>
                </a:r>
                <a14:m>
                  <m:oMath xmlns:m="http://schemas.openxmlformats.org/officeDocument/2006/math">
                    <m:sSub>
                      <m:sSubPr>
                        <m:ctrlPr>
                          <a:rPr lang="ar-AE" sz="1200" i="1">
                            <a:latin typeface="Cambria Math" panose="02040503050406030204" pitchFamily="18" charset="0"/>
                          </a:rPr>
                        </m:ctrlPr>
                      </m:sSubPr>
                      <m:e>
                        <m:r>
                          <a:rPr lang="ar-AE" sz="1200" i="1">
                            <a:latin typeface="Cambria Math" panose="02040503050406030204" pitchFamily="18" charset="0"/>
                          </a:rPr>
                          <m:t>𝑞</m:t>
                        </m:r>
                      </m:e>
                      <m:sub>
                        <m:r>
                          <a:rPr lang="ar-AE" sz="1200" i="1">
                            <a:latin typeface="Cambria Math" panose="02040503050406030204" pitchFamily="18" charset="0"/>
                          </a:rPr>
                          <m:t>𝑝𝑗</m:t>
                        </m:r>
                      </m:sub>
                    </m:sSub>
                    <m:r>
                      <a:rPr lang="ar-AE" sz="1200" i="0">
                        <a:latin typeface="Cambria Math" panose="02040503050406030204" pitchFamily="18" charset="0"/>
                      </a:rPr>
                      <m:t>=</m:t>
                    </m:r>
                    <m:rad>
                      <m:radPr>
                        <m:degHide m:val="on"/>
                        <m:ctrlPr>
                          <a:rPr lang="ar-AE" sz="1200" i="1">
                            <a:latin typeface="Cambria Math" panose="02040503050406030204" pitchFamily="18" charset="0"/>
                          </a:rPr>
                        </m:ctrlPr>
                      </m:radPr>
                      <m:deg/>
                      <m:e>
                        <m:sSubSup>
                          <m:sSubSupPr>
                            <m:ctrlPr>
                              <a:rPr lang="ar-AE" sz="1200" i="1">
                                <a:latin typeface="Cambria Math" panose="02040503050406030204" pitchFamily="18" charset="0"/>
                              </a:rPr>
                            </m:ctrlPr>
                          </m:sSubSupPr>
                          <m:e>
                            <m:r>
                              <a:rPr lang="ar-AE" sz="1200" i="1">
                                <a:latin typeface="Cambria Math" panose="02040503050406030204" pitchFamily="18" charset="0"/>
                              </a:rPr>
                              <m:t>𝑉</m:t>
                            </m:r>
                          </m:e>
                          <m:sub>
                            <m:r>
                              <a:rPr lang="ar-AE" sz="1200" i="1">
                                <a:latin typeface="Cambria Math" panose="02040503050406030204" pitchFamily="18" charset="0"/>
                              </a:rPr>
                              <m:t>𝑝𝑗</m:t>
                            </m:r>
                          </m:sub>
                          <m:sup>
                            <m:r>
                              <a:rPr lang="ar-AE" sz="1200" i="0">
                                <a:latin typeface="Cambria Math" panose="02040503050406030204" pitchFamily="18" charset="0"/>
                              </a:rPr>
                              <m:t>−2</m:t>
                            </m:r>
                          </m:sup>
                        </m:sSubSup>
                        <m:r>
                          <a:rPr lang="ar-AE" sz="1200" i="0">
                            <a:latin typeface="Cambria Math" panose="02040503050406030204" pitchFamily="18" charset="0"/>
                          </a:rPr>
                          <m:t>−</m:t>
                        </m:r>
                        <m:sSup>
                          <m:sSupPr>
                            <m:ctrlPr>
                              <a:rPr lang="ar-AE" sz="1200" i="1">
                                <a:latin typeface="Cambria Math" panose="02040503050406030204" pitchFamily="18" charset="0"/>
                              </a:rPr>
                            </m:ctrlPr>
                          </m:sSupPr>
                          <m:e>
                            <m:r>
                              <a:rPr lang="ar-AE" sz="1200" i="1">
                                <a:latin typeface="Cambria Math" panose="02040503050406030204" pitchFamily="18" charset="0"/>
                              </a:rPr>
                              <m:t>𝑝</m:t>
                            </m:r>
                          </m:e>
                          <m:sup>
                            <m:r>
                              <a:rPr lang="ar-AE" sz="1200" i="0">
                                <a:latin typeface="Cambria Math" panose="02040503050406030204" pitchFamily="18" charset="0"/>
                              </a:rPr>
                              <m:t>2</m:t>
                            </m:r>
                          </m:sup>
                        </m:sSup>
                      </m:e>
                    </m:rad>
                    <m:r>
                      <a:rPr lang="ar-AE" sz="1200" i="0">
                        <a:latin typeface="Cambria Math" panose="02040503050406030204" pitchFamily="18" charset="0"/>
                      </a:rPr>
                      <m:t>, </m:t>
                    </m:r>
                    <m:sSub>
                      <m:sSubPr>
                        <m:ctrlPr>
                          <a:rPr lang="ar-AE" sz="1200" i="1">
                            <a:latin typeface="Cambria Math" panose="02040503050406030204" pitchFamily="18" charset="0"/>
                          </a:rPr>
                        </m:ctrlPr>
                      </m:sSubPr>
                      <m:e>
                        <m:r>
                          <a:rPr lang="ar-AE" sz="1200" i="1">
                            <a:latin typeface="Cambria Math" panose="02040503050406030204" pitchFamily="18" charset="0"/>
                          </a:rPr>
                          <m:t>𝑞</m:t>
                        </m:r>
                      </m:e>
                      <m:sub>
                        <m:r>
                          <a:rPr lang="ar-AE" sz="1200" i="1">
                            <a:latin typeface="Cambria Math" panose="02040503050406030204" pitchFamily="18" charset="0"/>
                          </a:rPr>
                          <m:t>𝑠𝑗</m:t>
                        </m:r>
                      </m:sub>
                    </m:sSub>
                    <m:r>
                      <a:rPr lang="ar-AE" sz="1200" i="0">
                        <a:latin typeface="Cambria Math" panose="02040503050406030204" pitchFamily="18" charset="0"/>
                      </a:rPr>
                      <m:t>=</m:t>
                    </m:r>
                    <m:rad>
                      <m:radPr>
                        <m:degHide m:val="on"/>
                        <m:ctrlPr>
                          <a:rPr lang="ar-AE" sz="1200" i="1">
                            <a:latin typeface="Cambria Math" panose="02040503050406030204" pitchFamily="18" charset="0"/>
                          </a:rPr>
                        </m:ctrlPr>
                      </m:radPr>
                      <m:deg/>
                      <m:e>
                        <m:sSubSup>
                          <m:sSubSupPr>
                            <m:ctrlPr>
                              <a:rPr lang="ar-AE" sz="1200" i="1">
                                <a:latin typeface="Cambria Math" panose="02040503050406030204" pitchFamily="18" charset="0"/>
                              </a:rPr>
                            </m:ctrlPr>
                          </m:sSubSupPr>
                          <m:e>
                            <m:r>
                              <a:rPr lang="ar-AE" sz="1200" i="1">
                                <a:latin typeface="Cambria Math" panose="02040503050406030204" pitchFamily="18" charset="0"/>
                              </a:rPr>
                              <m:t>𝑉</m:t>
                            </m:r>
                          </m:e>
                          <m:sub>
                            <m:r>
                              <a:rPr lang="ar-AE" sz="1200" i="1">
                                <a:latin typeface="Cambria Math" panose="02040503050406030204" pitchFamily="18" charset="0"/>
                              </a:rPr>
                              <m:t>𝑠𝑗</m:t>
                            </m:r>
                          </m:sub>
                          <m:sup>
                            <m:r>
                              <a:rPr lang="ar-AE" sz="1200" i="0">
                                <a:latin typeface="Cambria Math" panose="02040503050406030204" pitchFamily="18" charset="0"/>
                              </a:rPr>
                              <m:t>−2</m:t>
                            </m:r>
                          </m:sup>
                        </m:sSubSup>
                        <m:r>
                          <a:rPr lang="ar-AE" sz="1200" i="0">
                            <a:latin typeface="Cambria Math" panose="02040503050406030204" pitchFamily="18" charset="0"/>
                          </a:rPr>
                          <m:t>−</m:t>
                        </m:r>
                        <m:sSup>
                          <m:sSupPr>
                            <m:ctrlPr>
                              <a:rPr lang="ar-AE" sz="1200" i="1">
                                <a:latin typeface="Cambria Math" panose="02040503050406030204" pitchFamily="18" charset="0"/>
                              </a:rPr>
                            </m:ctrlPr>
                          </m:sSupPr>
                          <m:e>
                            <m:r>
                              <a:rPr lang="ar-AE" sz="1200" i="1">
                                <a:latin typeface="Cambria Math" panose="02040503050406030204" pitchFamily="18" charset="0"/>
                              </a:rPr>
                              <m:t>𝑝</m:t>
                            </m:r>
                          </m:e>
                          <m:sup>
                            <m:r>
                              <a:rPr lang="ar-AE" sz="1200" i="0">
                                <a:latin typeface="Cambria Math" panose="02040503050406030204" pitchFamily="18" charset="0"/>
                              </a:rPr>
                              <m:t>2</m:t>
                            </m:r>
                          </m:sup>
                        </m:sSup>
                      </m:e>
                    </m:rad>
                    <m:r>
                      <a:rPr lang="ar-AE" sz="1200" i="0">
                        <a:latin typeface="Cambria Math" panose="02040503050406030204" pitchFamily="18" charset="0"/>
                      </a:rPr>
                      <m:t>.</m:t>
                    </m:r>
                  </m:oMath>
                </a14:m>
                <a:endParaRPr lang="ar-AE" sz="1200" dirty="0">
                  <a:latin typeface="Arial" panose="020B0604020202020204" pitchFamily="34" charset="0"/>
                  <a:cs typeface="Arial" panose="020B0604020202020204" pitchFamily="34" charset="0"/>
                </a:endParaRP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Phase/propagation matrix through layer </a:t>
                </a:r>
                <a14:m>
                  <m:oMath xmlns:m="http://schemas.openxmlformats.org/officeDocument/2006/math">
                    <m:r>
                      <a:rPr lang="en-GB" sz="1200" i="1">
                        <a:latin typeface="Cambria Math" panose="02040503050406030204" pitchFamily="18" charset="0"/>
                      </a:rPr>
                      <m:t>𝑗</m:t>
                    </m:r>
                  </m:oMath>
                </a14:m>
                <a:r>
                  <a:rPr lang="en-GB" sz="1200" dirty="0">
                    <a:latin typeface="Arial" panose="020B0604020202020204" pitchFamily="34" charset="0"/>
                    <a:cs typeface="Arial" panose="020B0604020202020204" pitchFamily="34" charset="0"/>
                  </a:rPr>
                  <a:t>: </a:t>
                </a:r>
                <a14:m>
                  <m:oMath xmlns:m="http://schemas.openxmlformats.org/officeDocument/2006/math">
                    <m:sSub>
                      <m:sSubPr>
                        <m:ctrlPr>
                          <a:rPr lang="ar-AE" sz="1200" i="1">
                            <a:latin typeface="Cambria Math" panose="02040503050406030204" pitchFamily="18" charset="0"/>
                          </a:rPr>
                        </m:ctrlPr>
                      </m:sSubPr>
                      <m:e>
                        <m:r>
                          <m:rPr>
                            <m:sty m:val="p"/>
                          </m:rPr>
                          <a:rPr lang="el-GR" sz="1200">
                            <a:latin typeface="Cambria Math" panose="02040503050406030204" pitchFamily="18" charset="0"/>
                          </a:rPr>
                          <m:t>Φ</m:t>
                        </m:r>
                      </m:e>
                      <m:sub>
                        <m:r>
                          <a:rPr lang="ar-AE" sz="1200" i="1">
                            <a:latin typeface="Cambria Math" panose="02040503050406030204" pitchFamily="18" charset="0"/>
                          </a:rPr>
                          <m:t>𝑗</m:t>
                        </m:r>
                      </m:sub>
                    </m:sSub>
                    <m:d>
                      <m:dPr>
                        <m:sepChr m:val=","/>
                        <m:ctrlPr>
                          <a:rPr lang="ar-AE" sz="1200" i="1">
                            <a:latin typeface="Cambria Math" panose="02040503050406030204" pitchFamily="18" charset="0"/>
                          </a:rPr>
                        </m:ctrlPr>
                      </m:dPr>
                      <m:e>
                        <m:r>
                          <a:rPr lang="ar-AE" sz="1200" i="1">
                            <a:latin typeface="Cambria Math" panose="02040503050406030204" pitchFamily="18" charset="0"/>
                          </a:rPr>
                          <m:t>𝜔</m:t>
                        </m:r>
                      </m:e>
                      <m:e>
                        <m:r>
                          <a:rPr lang="ar-AE" sz="1200" i="1">
                            <a:latin typeface="Cambria Math" panose="02040503050406030204" pitchFamily="18" charset="0"/>
                          </a:rPr>
                          <m:t>𝜃</m:t>
                        </m:r>
                      </m:e>
                    </m:d>
                    <m:r>
                      <a:rPr lang="ar-AE" sz="1200" i="0">
                        <a:latin typeface="Cambria Math" panose="02040503050406030204" pitchFamily="18" charset="0"/>
                      </a:rPr>
                      <m:t>=</m:t>
                    </m:r>
                    <m:r>
                      <m:rPr>
                        <m:sty m:val="p"/>
                      </m:rPr>
                      <a:rPr lang="en-GB" sz="1200" i="0">
                        <a:latin typeface="Cambria Math" panose="02040503050406030204" pitchFamily="18" charset="0"/>
                      </a:rPr>
                      <m:t>diag</m:t>
                    </m:r>
                    <m:r>
                      <m:rPr>
                        <m:nor/>
                      </m:rPr>
                      <a:rPr lang="en-GB" sz="1200" b="0" i="1">
                        <a:latin typeface="Arial" panose="020B0604020202020204" pitchFamily="34" charset="0"/>
                        <a:cs typeface="Arial" panose="020B0604020202020204" pitchFamily="34" charset="0"/>
                      </a:rPr>
                      <m:t> </m:t>
                    </m:r>
                    <m:r>
                      <m:rPr>
                        <m:nor/>
                      </m:rPr>
                      <a:rPr lang="en-GB" sz="1200" b="0" i="1">
                        <a:latin typeface="Arial" panose="020B0604020202020204" pitchFamily="34" charset="0"/>
                        <a:cs typeface="Arial" panose="020B0604020202020204" pitchFamily="34" charset="0"/>
                      </a:rPr>
                      <m:t>⁣</m:t>
                    </m:r>
                    <m:r>
                      <a:rPr lang="en-GB" sz="1200" b="0" i="0">
                        <a:latin typeface="Cambria Math" panose="02040503050406030204" pitchFamily="18" charset="0"/>
                      </a:rPr>
                      <m:t>(</m:t>
                    </m:r>
                    <m:sSup>
                      <m:sSupPr>
                        <m:ctrlPr>
                          <a:rPr lang="ar-AE" sz="1200" b="0" i="1">
                            <a:latin typeface="Cambria Math" panose="02040503050406030204" pitchFamily="18" charset="0"/>
                          </a:rPr>
                        </m:ctrlPr>
                      </m:sSupPr>
                      <m:e>
                        <m:r>
                          <a:rPr lang="ar-AE" sz="1200" b="0" i="1">
                            <a:latin typeface="Cambria Math" panose="02040503050406030204" pitchFamily="18" charset="0"/>
                          </a:rPr>
                          <m:t>𝑒</m:t>
                        </m:r>
                      </m:e>
                      <m:sup>
                        <m:r>
                          <a:rPr lang="ar-AE" sz="1200" b="0" i="1">
                            <a:latin typeface="Cambria Math" panose="02040503050406030204" pitchFamily="18" charset="0"/>
                          </a:rPr>
                          <m:t>𝑖</m:t>
                        </m:r>
                        <m:r>
                          <a:rPr lang="ar-AE" sz="1200" b="0" i="1">
                            <a:latin typeface="Cambria Math" panose="02040503050406030204" pitchFamily="18" charset="0"/>
                          </a:rPr>
                          <m:t>𝜔</m:t>
                        </m:r>
                        <m:sSub>
                          <m:sSubPr>
                            <m:ctrlPr>
                              <a:rPr lang="ar-AE" sz="1200" b="0" i="1">
                                <a:latin typeface="Cambria Math" panose="02040503050406030204" pitchFamily="18" charset="0"/>
                              </a:rPr>
                            </m:ctrlPr>
                          </m:sSubPr>
                          <m:e>
                            <m:r>
                              <a:rPr lang="ar-AE" sz="1200" b="0" i="1">
                                <a:latin typeface="Cambria Math" panose="02040503050406030204" pitchFamily="18" charset="0"/>
                              </a:rPr>
                              <m:t>𝑞</m:t>
                            </m:r>
                          </m:e>
                          <m:sub>
                            <m:r>
                              <a:rPr lang="ar-AE" sz="1200" b="0" i="1">
                                <a:latin typeface="Cambria Math" panose="02040503050406030204" pitchFamily="18" charset="0"/>
                              </a:rPr>
                              <m:t>𝑝𝑗</m:t>
                            </m:r>
                          </m:sub>
                        </m:sSub>
                        <m:sSub>
                          <m:sSubPr>
                            <m:ctrlPr>
                              <a:rPr lang="ar-AE" sz="1200" b="0" i="1">
                                <a:latin typeface="Cambria Math" panose="02040503050406030204" pitchFamily="18" charset="0"/>
                              </a:rPr>
                            </m:ctrlPr>
                          </m:sSubPr>
                          <m:e>
                            <m:r>
                              <a:rPr lang="ar-AE" sz="1200" b="0" i="1">
                                <a:latin typeface="Cambria Math" panose="02040503050406030204" pitchFamily="18" charset="0"/>
                              </a:rPr>
                              <m:t>h</m:t>
                            </m:r>
                          </m:e>
                          <m:sub>
                            <m:r>
                              <a:rPr lang="ar-AE" sz="1200" b="0" i="1">
                                <a:latin typeface="Cambria Math" panose="02040503050406030204" pitchFamily="18" charset="0"/>
                              </a:rPr>
                              <m:t>𝑗</m:t>
                            </m:r>
                          </m:sub>
                        </m:sSub>
                      </m:sup>
                    </m:sSup>
                    <m:r>
                      <a:rPr lang="ar-AE" sz="1200" b="0" i="0">
                        <a:latin typeface="Cambria Math" panose="02040503050406030204" pitchFamily="18" charset="0"/>
                      </a:rPr>
                      <m:t>,</m:t>
                    </m:r>
                    <m:r>
                      <m:rPr>
                        <m:nor/>
                      </m:rPr>
                      <a:rPr lang="ar-AE" sz="1200" b="0" i="1">
                        <a:latin typeface="Arial" panose="020B0604020202020204" pitchFamily="34" charset="0"/>
                        <a:cs typeface="Arial" panose="020B0604020202020204" pitchFamily="34" charset="0"/>
                      </a:rPr>
                      <m:t> </m:t>
                    </m:r>
                    <m:sSup>
                      <m:sSupPr>
                        <m:ctrlPr>
                          <a:rPr lang="ar-AE" sz="1200" b="0" i="1">
                            <a:latin typeface="Cambria Math" panose="02040503050406030204" pitchFamily="18" charset="0"/>
                          </a:rPr>
                        </m:ctrlPr>
                      </m:sSupPr>
                      <m:e>
                        <m:r>
                          <a:rPr lang="ar-AE" sz="1200" b="0" i="1">
                            <a:latin typeface="Cambria Math" panose="02040503050406030204" pitchFamily="18" charset="0"/>
                          </a:rPr>
                          <m:t>𝑒</m:t>
                        </m:r>
                      </m:e>
                      <m:sup>
                        <m:r>
                          <a:rPr lang="ar-AE" sz="1200" b="0" i="0">
                            <a:latin typeface="Cambria Math" panose="02040503050406030204" pitchFamily="18" charset="0"/>
                          </a:rPr>
                          <m:t>−</m:t>
                        </m:r>
                        <m:r>
                          <a:rPr lang="ar-AE" sz="1200" b="0" i="1">
                            <a:latin typeface="Cambria Math" panose="02040503050406030204" pitchFamily="18" charset="0"/>
                          </a:rPr>
                          <m:t>𝑖</m:t>
                        </m:r>
                        <m:r>
                          <a:rPr lang="ar-AE" sz="1200" b="0" i="1">
                            <a:latin typeface="Cambria Math" panose="02040503050406030204" pitchFamily="18" charset="0"/>
                          </a:rPr>
                          <m:t>𝜔</m:t>
                        </m:r>
                        <m:sSub>
                          <m:sSubPr>
                            <m:ctrlPr>
                              <a:rPr lang="ar-AE" sz="1200" b="0" i="1">
                                <a:latin typeface="Cambria Math" panose="02040503050406030204" pitchFamily="18" charset="0"/>
                              </a:rPr>
                            </m:ctrlPr>
                          </m:sSubPr>
                          <m:e>
                            <m:r>
                              <a:rPr lang="ar-AE" sz="1200" b="0" i="1">
                                <a:latin typeface="Cambria Math" panose="02040503050406030204" pitchFamily="18" charset="0"/>
                              </a:rPr>
                              <m:t>𝑞</m:t>
                            </m:r>
                          </m:e>
                          <m:sub>
                            <m:r>
                              <a:rPr lang="ar-AE" sz="1200" b="0" i="1">
                                <a:latin typeface="Cambria Math" panose="02040503050406030204" pitchFamily="18" charset="0"/>
                              </a:rPr>
                              <m:t>𝑝𝑗</m:t>
                            </m:r>
                          </m:sub>
                        </m:sSub>
                        <m:sSub>
                          <m:sSubPr>
                            <m:ctrlPr>
                              <a:rPr lang="ar-AE" sz="1200" b="0" i="1">
                                <a:latin typeface="Cambria Math" panose="02040503050406030204" pitchFamily="18" charset="0"/>
                              </a:rPr>
                            </m:ctrlPr>
                          </m:sSubPr>
                          <m:e>
                            <m:r>
                              <a:rPr lang="ar-AE" sz="1200" b="0" i="1">
                                <a:latin typeface="Cambria Math" panose="02040503050406030204" pitchFamily="18" charset="0"/>
                              </a:rPr>
                              <m:t>h</m:t>
                            </m:r>
                          </m:e>
                          <m:sub>
                            <m:r>
                              <a:rPr lang="ar-AE" sz="1200" b="0" i="1">
                                <a:latin typeface="Cambria Math" panose="02040503050406030204" pitchFamily="18" charset="0"/>
                              </a:rPr>
                              <m:t>𝑗</m:t>
                            </m:r>
                          </m:sub>
                        </m:sSub>
                      </m:sup>
                    </m:sSup>
                    <m:r>
                      <a:rPr lang="ar-AE" sz="1200" b="0" i="0">
                        <a:latin typeface="Cambria Math" panose="02040503050406030204" pitchFamily="18" charset="0"/>
                      </a:rPr>
                      <m:t>,</m:t>
                    </m:r>
                    <m:r>
                      <m:rPr>
                        <m:nor/>
                      </m:rPr>
                      <a:rPr lang="ar-AE" sz="1200" b="0" i="1">
                        <a:latin typeface="Arial" panose="020B0604020202020204" pitchFamily="34" charset="0"/>
                        <a:cs typeface="Arial" panose="020B0604020202020204" pitchFamily="34" charset="0"/>
                      </a:rPr>
                      <m:t> </m:t>
                    </m:r>
                    <m:sSup>
                      <m:sSupPr>
                        <m:ctrlPr>
                          <a:rPr lang="ar-AE" sz="1200" b="0" i="1">
                            <a:latin typeface="Cambria Math" panose="02040503050406030204" pitchFamily="18" charset="0"/>
                          </a:rPr>
                        </m:ctrlPr>
                      </m:sSupPr>
                      <m:e>
                        <m:r>
                          <a:rPr lang="ar-AE" sz="1200" b="0" i="1">
                            <a:latin typeface="Cambria Math" panose="02040503050406030204" pitchFamily="18" charset="0"/>
                          </a:rPr>
                          <m:t>𝑒</m:t>
                        </m:r>
                      </m:e>
                      <m:sup>
                        <m:r>
                          <a:rPr lang="ar-AE" sz="1200" b="0" i="1">
                            <a:latin typeface="Cambria Math" panose="02040503050406030204" pitchFamily="18" charset="0"/>
                          </a:rPr>
                          <m:t>𝑖</m:t>
                        </m:r>
                        <m:r>
                          <a:rPr lang="ar-AE" sz="1200" b="0" i="1">
                            <a:latin typeface="Cambria Math" panose="02040503050406030204" pitchFamily="18" charset="0"/>
                          </a:rPr>
                          <m:t>𝜔</m:t>
                        </m:r>
                        <m:sSub>
                          <m:sSubPr>
                            <m:ctrlPr>
                              <a:rPr lang="ar-AE" sz="1200" b="0" i="1">
                                <a:latin typeface="Cambria Math" panose="02040503050406030204" pitchFamily="18" charset="0"/>
                              </a:rPr>
                            </m:ctrlPr>
                          </m:sSubPr>
                          <m:e>
                            <m:r>
                              <a:rPr lang="ar-AE" sz="1200" b="0" i="1">
                                <a:latin typeface="Cambria Math" panose="02040503050406030204" pitchFamily="18" charset="0"/>
                              </a:rPr>
                              <m:t>𝑞</m:t>
                            </m:r>
                          </m:e>
                          <m:sub>
                            <m:r>
                              <a:rPr lang="ar-AE" sz="1200" b="0" i="1">
                                <a:latin typeface="Cambria Math" panose="02040503050406030204" pitchFamily="18" charset="0"/>
                              </a:rPr>
                              <m:t>𝑠𝑗</m:t>
                            </m:r>
                          </m:sub>
                        </m:sSub>
                        <m:sSub>
                          <m:sSubPr>
                            <m:ctrlPr>
                              <a:rPr lang="ar-AE" sz="1200" b="0" i="1">
                                <a:latin typeface="Cambria Math" panose="02040503050406030204" pitchFamily="18" charset="0"/>
                              </a:rPr>
                            </m:ctrlPr>
                          </m:sSubPr>
                          <m:e>
                            <m:r>
                              <a:rPr lang="ar-AE" sz="1200" b="0" i="1">
                                <a:latin typeface="Cambria Math" panose="02040503050406030204" pitchFamily="18" charset="0"/>
                              </a:rPr>
                              <m:t>h</m:t>
                            </m:r>
                          </m:e>
                          <m:sub>
                            <m:r>
                              <a:rPr lang="ar-AE" sz="1200" b="0" i="1">
                                <a:latin typeface="Cambria Math" panose="02040503050406030204" pitchFamily="18" charset="0"/>
                              </a:rPr>
                              <m:t>𝑗</m:t>
                            </m:r>
                          </m:sub>
                        </m:sSub>
                      </m:sup>
                    </m:sSup>
                    <m:r>
                      <a:rPr lang="ar-AE" sz="1200" b="0" i="0">
                        <a:latin typeface="Cambria Math" panose="02040503050406030204" pitchFamily="18" charset="0"/>
                      </a:rPr>
                      <m:t>,</m:t>
                    </m:r>
                    <m:r>
                      <m:rPr>
                        <m:nor/>
                      </m:rPr>
                      <a:rPr lang="ar-AE" sz="1200" b="0" i="1">
                        <a:latin typeface="Arial" panose="020B0604020202020204" pitchFamily="34" charset="0"/>
                        <a:cs typeface="Arial" panose="020B0604020202020204" pitchFamily="34" charset="0"/>
                      </a:rPr>
                      <m:t> </m:t>
                    </m:r>
                    <m:sSup>
                      <m:sSupPr>
                        <m:ctrlPr>
                          <a:rPr lang="ar-AE" sz="1200" b="0" i="1">
                            <a:latin typeface="Cambria Math" panose="02040503050406030204" pitchFamily="18" charset="0"/>
                          </a:rPr>
                        </m:ctrlPr>
                      </m:sSupPr>
                      <m:e>
                        <m:r>
                          <a:rPr lang="ar-AE" sz="1200" b="0" i="1">
                            <a:latin typeface="Cambria Math" panose="02040503050406030204" pitchFamily="18" charset="0"/>
                          </a:rPr>
                          <m:t>𝑒</m:t>
                        </m:r>
                      </m:e>
                      <m:sup>
                        <m:r>
                          <a:rPr lang="ar-AE" sz="1200" b="0" i="0">
                            <a:latin typeface="Cambria Math" panose="02040503050406030204" pitchFamily="18" charset="0"/>
                          </a:rPr>
                          <m:t>−</m:t>
                        </m:r>
                        <m:r>
                          <a:rPr lang="ar-AE" sz="1200" b="0" i="1">
                            <a:latin typeface="Cambria Math" panose="02040503050406030204" pitchFamily="18" charset="0"/>
                          </a:rPr>
                          <m:t>𝑖</m:t>
                        </m:r>
                        <m:r>
                          <a:rPr lang="ar-AE" sz="1200" b="0" i="1">
                            <a:latin typeface="Cambria Math" panose="02040503050406030204" pitchFamily="18" charset="0"/>
                          </a:rPr>
                          <m:t>𝜔</m:t>
                        </m:r>
                        <m:sSub>
                          <m:sSubPr>
                            <m:ctrlPr>
                              <a:rPr lang="ar-AE" sz="1200" b="0" i="1">
                                <a:latin typeface="Cambria Math" panose="02040503050406030204" pitchFamily="18" charset="0"/>
                              </a:rPr>
                            </m:ctrlPr>
                          </m:sSubPr>
                          <m:e>
                            <m:r>
                              <a:rPr lang="ar-AE" sz="1200" b="0" i="1">
                                <a:latin typeface="Cambria Math" panose="02040503050406030204" pitchFamily="18" charset="0"/>
                              </a:rPr>
                              <m:t>𝑞</m:t>
                            </m:r>
                          </m:e>
                          <m:sub>
                            <m:r>
                              <a:rPr lang="ar-AE" sz="1200" b="0" i="1">
                                <a:latin typeface="Cambria Math" panose="02040503050406030204" pitchFamily="18" charset="0"/>
                              </a:rPr>
                              <m:t>𝑠𝑗</m:t>
                            </m:r>
                          </m:sub>
                        </m:sSub>
                        <m:sSub>
                          <m:sSubPr>
                            <m:ctrlPr>
                              <a:rPr lang="ar-AE" sz="1200" b="0" i="1">
                                <a:latin typeface="Cambria Math" panose="02040503050406030204" pitchFamily="18" charset="0"/>
                              </a:rPr>
                            </m:ctrlPr>
                          </m:sSubPr>
                          <m:e>
                            <m:r>
                              <a:rPr lang="ar-AE" sz="1200" b="0" i="1">
                                <a:latin typeface="Cambria Math" panose="02040503050406030204" pitchFamily="18" charset="0"/>
                              </a:rPr>
                              <m:t>h</m:t>
                            </m:r>
                          </m:e>
                          <m:sub>
                            <m:r>
                              <a:rPr lang="ar-AE" sz="1200" b="0" i="1">
                                <a:latin typeface="Cambria Math" panose="02040503050406030204" pitchFamily="18" charset="0"/>
                              </a:rPr>
                              <m:t>𝑗</m:t>
                            </m:r>
                          </m:sub>
                        </m:sSub>
                      </m:sup>
                    </m:sSup>
                    <m:r>
                      <a:rPr lang="ar-AE" sz="1200" b="0" i="0">
                        <a:latin typeface="Cambria Math" panose="02040503050406030204" pitchFamily="18" charset="0"/>
                      </a:rPr>
                      <m:t>).</m:t>
                    </m:r>
                  </m:oMath>
                </a14:m>
                <a:endParaRPr lang="ar-AE" sz="1200" b="0" dirty="0">
                  <a:latin typeface="Arial" panose="020B0604020202020204" pitchFamily="34" charset="0"/>
                  <a:cs typeface="Arial" panose="020B0604020202020204" pitchFamily="34" charset="0"/>
                </a:endParaRP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Up/down state vector (P/S): </a:t>
                </a:r>
                <a14:m>
                  <m:oMath xmlns:m="http://schemas.openxmlformats.org/officeDocument/2006/math">
                    <m:r>
                      <m:rPr>
                        <m:sty m:val="p"/>
                      </m:rPr>
                      <a:rPr lang="el-GR" sz="1200">
                        <a:latin typeface="Cambria Math" panose="02040503050406030204" pitchFamily="18" charset="0"/>
                      </a:rPr>
                      <m:t>Ψ</m:t>
                    </m:r>
                    <m:r>
                      <a:rPr lang="el-GR" sz="1200" i="0">
                        <a:latin typeface="Cambria Math" panose="02040503050406030204" pitchFamily="18" charset="0"/>
                      </a:rPr>
                      <m:t>=</m:t>
                    </m:r>
                    <m:d>
                      <m:dPr>
                        <m:begChr m:val="["/>
                        <m:endChr m:val=","/>
                        <m:sepChr m:val=","/>
                        <m:ctrlPr>
                          <a:rPr lang="ar-AE" sz="1200" i="1">
                            <a:latin typeface="Cambria Math" panose="02040503050406030204" pitchFamily="18" charset="0"/>
                          </a:rPr>
                        </m:ctrlPr>
                      </m:dPr>
                      <m:e>
                        <m:sSubSup>
                          <m:sSubSupPr>
                            <m:ctrlPr>
                              <a:rPr lang="ar-AE" sz="1200" i="1">
                                <a:latin typeface="Cambria Math" panose="02040503050406030204" pitchFamily="18" charset="0"/>
                              </a:rPr>
                            </m:ctrlPr>
                          </m:sSubSupPr>
                          <m:e>
                            <m:r>
                              <a:rPr lang="ar-AE" sz="1200" i="1">
                                <a:latin typeface="Cambria Math" panose="02040503050406030204" pitchFamily="18" charset="0"/>
                              </a:rPr>
                              <m:t>𝑈</m:t>
                            </m:r>
                          </m:e>
                          <m:sub>
                            <m:r>
                              <a:rPr lang="ar-AE" sz="1200" i="1">
                                <a:latin typeface="Cambria Math" panose="02040503050406030204" pitchFamily="18" charset="0"/>
                              </a:rPr>
                              <m:t>𝑃</m:t>
                            </m:r>
                          </m:sub>
                          <m:sup>
                            <m:r>
                              <a:rPr lang="ar-AE" sz="1200" i="0">
                                <a:latin typeface="Cambria Math" panose="02040503050406030204" pitchFamily="18" charset="0"/>
                              </a:rPr>
                              <m:t>+</m:t>
                            </m:r>
                          </m:sup>
                        </m:sSubSup>
                      </m:e>
                      <m:e>
                        <m:sSubSup>
                          <m:sSubSupPr>
                            <m:ctrlPr>
                              <a:rPr lang="ar-AE" sz="1200" i="1">
                                <a:latin typeface="Cambria Math" panose="02040503050406030204" pitchFamily="18" charset="0"/>
                              </a:rPr>
                            </m:ctrlPr>
                          </m:sSubSupPr>
                          <m:e>
                            <m:r>
                              <a:rPr lang="ar-AE" sz="1200" i="1">
                                <a:latin typeface="Cambria Math" panose="02040503050406030204" pitchFamily="18" charset="0"/>
                              </a:rPr>
                              <m:t>𝑈</m:t>
                            </m:r>
                          </m:e>
                          <m:sub>
                            <m:r>
                              <a:rPr lang="ar-AE" sz="1200" i="1">
                                <a:latin typeface="Cambria Math" panose="02040503050406030204" pitchFamily="18" charset="0"/>
                              </a:rPr>
                              <m:t>𝑃</m:t>
                            </m:r>
                          </m:sub>
                          <m:sup>
                            <m:r>
                              <a:rPr lang="ar-AE" sz="1200" i="0">
                                <a:latin typeface="Cambria Math" panose="02040503050406030204" pitchFamily="18" charset="0"/>
                              </a:rPr>
                              <m:t>−</m:t>
                            </m:r>
                          </m:sup>
                        </m:sSubSup>
                      </m:e>
                      <m:e>
                        <m:sSubSup>
                          <m:sSubSupPr>
                            <m:ctrlPr>
                              <a:rPr lang="ar-AE" sz="1200" i="1">
                                <a:latin typeface="Cambria Math" panose="02040503050406030204" pitchFamily="18" charset="0"/>
                              </a:rPr>
                            </m:ctrlPr>
                          </m:sSubSupPr>
                          <m:e>
                            <m:r>
                              <a:rPr lang="ar-AE" sz="1200" i="1">
                                <a:latin typeface="Cambria Math" panose="02040503050406030204" pitchFamily="18" charset="0"/>
                              </a:rPr>
                              <m:t>𝑈</m:t>
                            </m:r>
                          </m:e>
                          <m:sub>
                            <m:r>
                              <a:rPr lang="ar-AE" sz="1200" i="1">
                                <a:latin typeface="Cambria Math" panose="02040503050406030204" pitchFamily="18" charset="0"/>
                              </a:rPr>
                              <m:t>𝑆</m:t>
                            </m:r>
                          </m:sub>
                          <m:sup>
                            <m:r>
                              <a:rPr lang="ar-AE" sz="1200" i="0">
                                <a:latin typeface="Cambria Math" panose="02040503050406030204" pitchFamily="18" charset="0"/>
                              </a:rPr>
                              <m:t>+</m:t>
                            </m:r>
                          </m:sup>
                        </m:sSubSup>
                        <m:sSubSup>
                          <m:sSubSupPr>
                            <m:ctrlPr>
                              <a:rPr lang="ar-AE" sz="1200" i="1">
                                <a:latin typeface="Cambria Math" panose="02040503050406030204" pitchFamily="18" charset="0"/>
                              </a:rPr>
                            </m:ctrlPr>
                          </m:sSubSupPr>
                          <m:e>
                            <m:r>
                              <a:rPr lang="ar-AE" sz="1200" i="1">
                                <a:latin typeface="Cambria Math" panose="02040503050406030204" pitchFamily="18" charset="0"/>
                              </a:rPr>
                              <m:t>𝑈</m:t>
                            </m:r>
                          </m:e>
                          <m:sub>
                            <m:r>
                              <a:rPr lang="ar-AE" sz="1200" i="1">
                                <a:latin typeface="Cambria Math" panose="02040503050406030204" pitchFamily="18" charset="0"/>
                              </a:rPr>
                              <m:t>𝑆</m:t>
                            </m:r>
                          </m:sub>
                          <m:sup>
                            <m:r>
                              <a:rPr lang="ar-AE" sz="1200" i="0">
                                <a:latin typeface="Cambria Math" panose="02040503050406030204" pitchFamily="18" charset="0"/>
                              </a:rPr>
                              <m:t>−</m:t>
                            </m:r>
                          </m:sup>
                        </m:sSubSup>
                        <m:sSup>
                          <m:sSupPr>
                            <m:ctrlPr>
                              <a:rPr lang="ar-AE" sz="1200" i="1">
                                <a:latin typeface="Cambria Math" panose="02040503050406030204" pitchFamily="18" charset="0"/>
                              </a:rPr>
                            </m:ctrlPr>
                          </m:sSupPr>
                          <m:e>
                            <m:d>
                              <m:dPr>
                                <m:begChr m:val=""/>
                                <m:endChr m:val=""/>
                                <m:ctrlPr>
                                  <a:rPr lang="ar-AE" sz="1200" i="1">
                                    <a:latin typeface="Cambria Math" panose="02040503050406030204" pitchFamily="18" charset="0"/>
                                  </a:rPr>
                                </m:ctrlPr>
                              </m:dPr>
                              <m:e>
                                <m:r>
                                  <a:rPr lang="ar-AE" sz="1200" i="0">
                                    <a:latin typeface="Cambria Math" panose="02040503050406030204" pitchFamily="18" charset="0"/>
                                  </a:rPr>
                                  <m:t>]</m:t>
                                </m:r>
                              </m:e>
                            </m:d>
                          </m:e>
                          <m:sup>
                            <m:r>
                              <a:rPr lang="ar-AE" sz="1200" i="0">
                                <a:latin typeface="Cambria Math" panose="02040503050406030204" pitchFamily="18" charset="0"/>
                              </a:rPr>
                              <m:t>⊤</m:t>
                            </m:r>
                          </m:sup>
                        </m:sSup>
                        <m:r>
                          <a:rPr lang="ar-AE" sz="1200" i="0">
                            <a:latin typeface="Cambria Math" panose="02040503050406030204" pitchFamily="18" charset="0"/>
                          </a:rPr>
                          <m:t>.</m:t>
                        </m:r>
                      </m:e>
                    </m:d>
                  </m:oMath>
                </a14:m>
                <a:endParaRPr lang="en-US" sz="1200" dirty="0">
                  <a:latin typeface="Arial" panose="020B0604020202020204" pitchFamily="34" charset="0"/>
                  <a:cs typeface="Arial" panose="020B0604020202020204" pitchFamily="34" charset="0"/>
                </a:endParaRPr>
              </a:p>
              <a:p>
                <a:pPr>
                  <a:buFont typeface="Arial" panose="020B0604020202020204" pitchFamily="34" charset="0"/>
                  <a:buChar char="•"/>
                </a:pPr>
                <a:endParaRPr lang="ar-AE" sz="1200" dirty="0">
                  <a:latin typeface="Arial" panose="020B0604020202020204" pitchFamily="34" charset="0"/>
                  <a:cs typeface="Arial" panose="020B0604020202020204" pitchFamily="34" charset="0"/>
                </a:endParaRPr>
              </a:p>
              <a:p>
                <a:pPr>
                  <a:buNone/>
                </a:pPr>
                <a:r>
                  <a:rPr lang="en-GB" sz="1200" b="1" dirty="0">
                    <a:latin typeface="Arial" panose="020B0604020202020204" pitchFamily="34" charset="0"/>
                    <a:cs typeface="Arial" panose="020B0604020202020204" pitchFamily="34" charset="0"/>
                  </a:rPr>
                  <a:t>Interfaces &amp; global propagator</a:t>
                </a:r>
                <a:endParaRPr lang="en-GB" sz="1200" dirty="0">
                  <a:latin typeface="Arial" panose="020B0604020202020204" pitchFamily="34" charset="0"/>
                  <a:cs typeface="Arial" panose="020B0604020202020204" pitchFamily="34" charset="0"/>
                </a:endParaRP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Traction–displacement continuity across interface </a:t>
                </a:r>
                <a14:m>
                  <m:oMath xmlns:m="http://schemas.openxmlformats.org/officeDocument/2006/math">
                    <m:r>
                      <a:rPr lang="en-GB" sz="1200" i="1">
                        <a:latin typeface="Cambria Math" panose="02040503050406030204" pitchFamily="18" charset="0"/>
                      </a:rPr>
                      <m:t>𝑗</m:t>
                    </m:r>
                    <m:r>
                      <m:rPr>
                        <m:nor/>
                      </m:rPr>
                      <a:rPr lang="en-GB" sz="1200" b="0" i="1">
                        <a:latin typeface="Arial" panose="020B0604020202020204" pitchFamily="34" charset="0"/>
                        <a:cs typeface="Arial" panose="020B0604020202020204" pitchFamily="34" charset="0"/>
                      </a:rPr>
                      <m:t> </m:t>
                    </m:r>
                    <m:r>
                      <m:rPr>
                        <m:nor/>
                      </m:rPr>
                      <a:rPr lang="en-GB" sz="1200" b="0" i="1">
                        <a:latin typeface="Arial" panose="020B0604020202020204" pitchFamily="34" charset="0"/>
                        <a:cs typeface="Arial" panose="020B0604020202020204" pitchFamily="34" charset="0"/>
                      </a:rPr>
                      <m:t>⁣</m:t>
                    </m:r>
                    <m:r>
                      <a:rPr lang="en-GB" sz="1200" b="0" i="0">
                        <a:latin typeface="Cambria Math" panose="02040503050406030204" pitchFamily="18" charset="0"/>
                      </a:rPr>
                      <m:t>→</m:t>
                    </m:r>
                    <m:r>
                      <m:rPr>
                        <m:nor/>
                      </m:rPr>
                      <a:rPr lang="en-GB" sz="1200" b="0" i="1">
                        <a:latin typeface="Arial" panose="020B0604020202020204" pitchFamily="34" charset="0"/>
                        <a:cs typeface="Arial" panose="020B0604020202020204" pitchFamily="34" charset="0"/>
                      </a:rPr>
                      <m:t> </m:t>
                    </m:r>
                    <m:r>
                      <m:rPr>
                        <m:nor/>
                      </m:rPr>
                      <a:rPr lang="en-GB" sz="1200" b="0" i="1">
                        <a:latin typeface="Arial" panose="020B0604020202020204" pitchFamily="34" charset="0"/>
                        <a:cs typeface="Arial" panose="020B0604020202020204" pitchFamily="34" charset="0"/>
                      </a:rPr>
                      <m:t>⁣</m:t>
                    </m:r>
                    <m:r>
                      <a:rPr lang="en-GB" sz="1200" b="0" i="1">
                        <a:latin typeface="Cambria Math" panose="02040503050406030204" pitchFamily="18" charset="0"/>
                      </a:rPr>
                      <m:t>𝑗</m:t>
                    </m:r>
                    <m:r>
                      <a:rPr lang="en-GB" sz="1200" b="0" i="0">
                        <a:latin typeface="Cambria Math" panose="02040503050406030204" pitchFamily="18" charset="0"/>
                      </a:rPr>
                      <m:t>+1</m:t>
                    </m:r>
                  </m:oMath>
                </a14:m>
                <a:r>
                  <a:rPr lang="en-GB" sz="1200" dirty="0">
                    <a:latin typeface="Arial" panose="020B0604020202020204" pitchFamily="34" charset="0"/>
                    <a:cs typeface="Arial" panose="020B0604020202020204" pitchFamily="34" charset="0"/>
                  </a:rPr>
                  <a:t>: </a:t>
                </a:r>
                <a14:m>
                  <m:oMath xmlns:m="http://schemas.openxmlformats.org/officeDocument/2006/math">
                    <m:sSub>
                      <m:sSubPr>
                        <m:ctrlPr>
                          <a:rPr lang="ar-AE" sz="1200" i="1">
                            <a:latin typeface="Cambria Math" panose="02040503050406030204" pitchFamily="18" charset="0"/>
                          </a:rPr>
                        </m:ctrlPr>
                      </m:sSubPr>
                      <m:e>
                        <m:r>
                          <a:rPr lang="ar-AE" sz="1200" i="1">
                            <a:latin typeface="Cambria Math" panose="02040503050406030204" pitchFamily="18" charset="0"/>
                          </a:rPr>
                          <m:t>𝐴</m:t>
                        </m:r>
                      </m:e>
                      <m:sub>
                        <m:r>
                          <a:rPr lang="ar-AE" sz="1200" i="1">
                            <a:latin typeface="Cambria Math" panose="02040503050406030204" pitchFamily="18" charset="0"/>
                          </a:rPr>
                          <m:t>𝑗</m:t>
                        </m:r>
                      </m:sub>
                    </m:sSub>
                    <m:r>
                      <m:rPr>
                        <m:nor/>
                      </m:rPr>
                      <a:rPr lang="ar-AE" sz="1200" b="0" i="1">
                        <a:latin typeface="Arial" panose="020B0604020202020204" pitchFamily="34" charset="0"/>
                        <a:cs typeface="Arial" panose="020B0604020202020204" pitchFamily="34" charset="0"/>
                      </a:rPr>
                      <m:t> </m:t>
                    </m:r>
                    <m:sSub>
                      <m:sSubPr>
                        <m:ctrlPr>
                          <a:rPr lang="ar-AE" sz="1200" b="0" i="1">
                            <a:latin typeface="Cambria Math" panose="02040503050406030204" pitchFamily="18" charset="0"/>
                          </a:rPr>
                        </m:ctrlPr>
                      </m:sSubPr>
                      <m:e>
                        <m:r>
                          <m:rPr>
                            <m:sty m:val="p"/>
                          </m:rPr>
                          <a:rPr lang="el-GR" sz="1200" b="0" i="0">
                            <a:latin typeface="Cambria Math" panose="02040503050406030204" pitchFamily="18" charset="0"/>
                          </a:rPr>
                          <m:t>Ψ</m:t>
                        </m:r>
                      </m:e>
                      <m:sub>
                        <m:r>
                          <a:rPr lang="ar-AE" sz="1200" b="0" i="1">
                            <a:latin typeface="Cambria Math" panose="02040503050406030204" pitchFamily="18" charset="0"/>
                          </a:rPr>
                          <m:t>𝑗</m:t>
                        </m:r>
                      </m:sub>
                    </m:sSub>
                    <m:r>
                      <a:rPr lang="ar-AE" sz="1200" b="0" i="0">
                        <a:latin typeface="Cambria Math" panose="02040503050406030204" pitchFamily="18" charset="0"/>
                      </a:rPr>
                      <m:t>=</m:t>
                    </m:r>
                    <m:sSub>
                      <m:sSubPr>
                        <m:ctrlPr>
                          <a:rPr lang="ar-AE" sz="1200" b="0" i="1">
                            <a:latin typeface="Cambria Math" panose="02040503050406030204" pitchFamily="18" charset="0"/>
                          </a:rPr>
                        </m:ctrlPr>
                      </m:sSubPr>
                      <m:e>
                        <m:r>
                          <a:rPr lang="ar-AE" sz="1200" b="0" i="1">
                            <a:latin typeface="Cambria Math" panose="02040503050406030204" pitchFamily="18" charset="0"/>
                          </a:rPr>
                          <m:t>𝐴</m:t>
                        </m:r>
                      </m:e>
                      <m:sub>
                        <m:r>
                          <a:rPr lang="ar-AE" sz="1200" b="0" i="1">
                            <a:latin typeface="Cambria Math" panose="02040503050406030204" pitchFamily="18" charset="0"/>
                          </a:rPr>
                          <m:t>𝑗</m:t>
                        </m:r>
                        <m:r>
                          <a:rPr lang="ar-AE" sz="1200" b="0" i="0">
                            <a:latin typeface="Cambria Math" panose="02040503050406030204" pitchFamily="18" charset="0"/>
                          </a:rPr>
                          <m:t>+1</m:t>
                        </m:r>
                      </m:sub>
                    </m:sSub>
                    <m:r>
                      <m:rPr>
                        <m:nor/>
                      </m:rPr>
                      <a:rPr lang="ar-AE" sz="1200" b="0" i="1">
                        <a:latin typeface="Arial" panose="020B0604020202020204" pitchFamily="34" charset="0"/>
                        <a:cs typeface="Arial" panose="020B0604020202020204" pitchFamily="34" charset="0"/>
                      </a:rPr>
                      <m:t> </m:t>
                    </m:r>
                    <m:sSub>
                      <m:sSubPr>
                        <m:ctrlPr>
                          <a:rPr lang="ar-AE" sz="1200" b="0" i="1">
                            <a:latin typeface="Cambria Math" panose="02040503050406030204" pitchFamily="18" charset="0"/>
                          </a:rPr>
                        </m:ctrlPr>
                      </m:sSubPr>
                      <m:e>
                        <m:r>
                          <m:rPr>
                            <m:sty m:val="p"/>
                          </m:rPr>
                          <a:rPr lang="el-GR" sz="1200" b="0" i="0">
                            <a:latin typeface="Cambria Math" panose="02040503050406030204" pitchFamily="18" charset="0"/>
                          </a:rPr>
                          <m:t>Ψ</m:t>
                        </m:r>
                      </m:e>
                      <m:sub>
                        <m:r>
                          <a:rPr lang="ar-AE" sz="1200" b="0" i="1">
                            <a:latin typeface="Cambria Math" panose="02040503050406030204" pitchFamily="18" charset="0"/>
                          </a:rPr>
                          <m:t>𝑗</m:t>
                        </m:r>
                        <m:r>
                          <a:rPr lang="ar-AE" sz="1200" b="0" i="0">
                            <a:latin typeface="Cambria Math" panose="02040503050406030204" pitchFamily="18" charset="0"/>
                          </a:rPr>
                          <m:t>+1</m:t>
                        </m:r>
                      </m:sub>
                    </m:sSub>
                    <m:r>
                      <a:rPr lang="ar-AE" sz="1200" b="0" i="0">
                        <a:latin typeface="Cambria Math" panose="02040503050406030204" pitchFamily="18" charset="0"/>
                      </a:rPr>
                      <m:t>,</m:t>
                    </m:r>
                  </m:oMath>
                </a14:m>
                <a:endParaRPr lang="ar-AE" sz="1200" b="0" dirty="0">
                  <a:latin typeface="Arial" panose="020B0604020202020204" pitchFamily="34" charset="0"/>
                  <a:cs typeface="Arial" panose="020B0604020202020204" pitchFamily="34" charset="0"/>
                </a:endParaRP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which defines an </a:t>
                </a:r>
                <a:r>
                  <a:rPr lang="en-GB" sz="1200" b="1" dirty="0">
                    <a:latin typeface="Arial" panose="020B0604020202020204" pitchFamily="34" charset="0"/>
                    <a:cs typeface="Arial" panose="020B0604020202020204" pitchFamily="34" charset="0"/>
                  </a:rPr>
                  <a:t>interface matrix</a:t>
                </a:r>
                <a:r>
                  <a:rPr lang="en-GB" sz="1200" dirty="0">
                    <a:latin typeface="Arial" panose="020B0604020202020204" pitchFamily="34" charset="0"/>
                    <a:cs typeface="Arial" panose="020B0604020202020204" pitchFamily="34" charset="0"/>
                  </a:rPr>
                  <a:t> </a:t>
                </a:r>
                <a14:m>
                  <m:oMath xmlns:m="http://schemas.openxmlformats.org/officeDocument/2006/math">
                    <m:sSub>
                      <m:sSubPr>
                        <m:ctrlPr>
                          <a:rPr lang="ar-AE" sz="1200" i="1">
                            <a:latin typeface="Cambria Math" panose="02040503050406030204" pitchFamily="18" charset="0"/>
                          </a:rPr>
                        </m:ctrlPr>
                      </m:sSubPr>
                      <m:e>
                        <m:r>
                          <a:rPr lang="ar-AE" sz="1200" i="1">
                            <a:latin typeface="Cambria Math" panose="02040503050406030204" pitchFamily="18" charset="0"/>
                          </a:rPr>
                          <m:t>𝐼</m:t>
                        </m:r>
                      </m:e>
                      <m:sub>
                        <m:r>
                          <a:rPr lang="ar-AE" sz="1200" i="1">
                            <a:latin typeface="Cambria Math" panose="02040503050406030204" pitchFamily="18" charset="0"/>
                          </a:rPr>
                          <m:t>𝑗</m:t>
                        </m:r>
                        <m:r>
                          <a:rPr lang="ar-AE" sz="1200" i="0">
                            <a:latin typeface="Cambria Math" panose="02040503050406030204" pitchFamily="18" charset="0"/>
                          </a:rPr>
                          <m:t>,</m:t>
                        </m:r>
                        <m:r>
                          <a:rPr lang="ar-AE" sz="1200" i="1">
                            <a:latin typeface="Cambria Math" panose="02040503050406030204" pitchFamily="18" charset="0"/>
                          </a:rPr>
                          <m:t>𝑗</m:t>
                        </m:r>
                        <m:r>
                          <a:rPr lang="ar-AE" sz="1200" i="0">
                            <a:latin typeface="Cambria Math" panose="02040503050406030204" pitchFamily="18" charset="0"/>
                          </a:rPr>
                          <m:t>+1</m:t>
                        </m:r>
                      </m:sub>
                    </m:sSub>
                    <m:r>
                      <a:rPr lang="ar-AE" sz="1200" i="0">
                        <a:latin typeface="Cambria Math" panose="02040503050406030204" pitchFamily="18" charset="0"/>
                      </a:rPr>
                      <m:t>=</m:t>
                    </m:r>
                    <m:sSubSup>
                      <m:sSubSupPr>
                        <m:ctrlPr>
                          <a:rPr lang="ar-AE" sz="1200" i="1">
                            <a:latin typeface="Cambria Math" panose="02040503050406030204" pitchFamily="18" charset="0"/>
                          </a:rPr>
                        </m:ctrlPr>
                      </m:sSubSupPr>
                      <m:e>
                        <m:r>
                          <a:rPr lang="ar-AE" sz="1200" i="1">
                            <a:latin typeface="Cambria Math" panose="02040503050406030204" pitchFamily="18" charset="0"/>
                          </a:rPr>
                          <m:t>𝐴</m:t>
                        </m:r>
                      </m:e>
                      <m:sub>
                        <m:r>
                          <a:rPr lang="ar-AE" sz="1200" i="1">
                            <a:latin typeface="Cambria Math" panose="02040503050406030204" pitchFamily="18" charset="0"/>
                          </a:rPr>
                          <m:t>𝑗</m:t>
                        </m:r>
                        <m:r>
                          <a:rPr lang="ar-AE" sz="1200" i="0">
                            <a:latin typeface="Cambria Math" panose="02040503050406030204" pitchFamily="18" charset="0"/>
                          </a:rPr>
                          <m:t>+1</m:t>
                        </m:r>
                      </m:sub>
                      <m:sup>
                        <m:r>
                          <a:rPr lang="ar-AE" sz="1200" i="0">
                            <a:latin typeface="Cambria Math" panose="02040503050406030204" pitchFamily="18" charset="0"/>
                          </a:rPr>
                          <m:t>−1</m:t>
                        </m:r>
                      </m:sup>
                    </m:sSubSup>
                    <m:sSub>
                      <m:sSubPr>
                        <m:ctrlPr>
                          <a:rPr lang="ar-AE" sz="1200" i="1">
                            <a:latin typeface="Cambria Math" panose="02040503050406030204" pitchFamily="18" charset="0"/>
                          </a:rPr>
                        </m:ctrlPr>
                      </m:sSubPr>
                      <m:e>
                        <m:r>
                          <a:rPr lang="ar-AE" sz="1200" i="1">
                            <a:latin typeface="Cambria Math" panose="02040503050406030204" pitchFamily="18" charset="0"/>
                          </a:rPr>
                          <m:t>𝐴</m:t>
                        </m:r>
                      </m:e>
                      <m:sub>
                        <m:r>
                          <a:rPr lang="ar-AE" sz="1200" i="1">
                            <a:latin typeface="Cambria Math" panose="02040503050406030204" pitchFamily="18" charset="0"/>
                          </a:rPr>
                          <m:t>𝑗</m:t>
                        </m:r>
                      </m:sub>
                    </m:sSub>
                  </m:oMath>
                </a14:m>
                <a:r>
                  <a:rPr lang="ar-AE" sz="1200" dirty="0">
                    <a:latin typeface="Arial" panose="020B0604020202020204" pitchFamily="34" charset="0"/>
                    <a:cs typeface="Arial" panose="020B0604020202020204" pitchFamily="34" charset="0"/>
                  </a:rPr>
                  <a:t>.</a:t>
                </a: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Stack layers to the surface: </a:t>
                </a:r>
                <a14:m>
                  <m:oMath xmlns:m="http://schemas.openxmlformats.org/officeDocument/2006/math">
                    <m:r>
                      <a:rPr lang="en-GB" sz="1200" i="1">
                        <a:latin typeface="Cambria Math" panose="02040503050406030204" pitchFamily="18" charset="0"/>
                      </a:rPr>
                      <m:t>𝑀</m:t>
                    </m:r>
                    <m:d>
                      <m:dPr>
                        <m:sepChr m:val=","/>
                        <m:ctrlPr>
                          <a:rPr lang="ar-AE" sz="1200" i="1">
                            <a:latin typeface="Cambria Math" panose="02040503050406030204" pitchFamily="18" charset="0"/>
                          </a:rPr>
                        </m:ctrlPr>
                      </m:dPr>
                      <m:e>
                        <m:r>
                          <a:rPr lang="ar-AE" sz="1200" i="1">
                            <a:latin typeface="Cambria Math" panose="02040503050406030204" pitchFamily="18" charset="0"/>
                          </a:rPr>
                          <m:t>𝜔</m:t>
                        </m:r>
                      </m:e>
                      <m:e>
                        <m:r>
                          <a:rPr lang="ar-AE" sz="1200" i="1">
                            <a:latin typeface="Cambria Math" panose="02040503050406030204" pitchFamily="18" charset="0"/>
                          </a:rPr>
                          <m:t>𝜃</m:t>
                        </m:r>
                      </m:e>
                    </m:d>
                    <m:r>
                      <a:rPr lang="ar-AE" sz="1200" i="0">
                        <a:latin typeface="Cambria Math" panose="02040503050406030204" pitchFamily="18" charset="0"/>
                      </a:rPr>
                      <m:t>=</m:t>
                    </m:r>
                    <m:sSub>
                      <m:sSubPr>
                        <m:ctrlPr>
                          <a:rPr lang="ar-AE" sz="1200" i="1">
                            <a:latin typeface="Cambria Math" panose="02040503050406030204" pitchFamily="18" charset="0"/>
                          </a:rPr>
                        </m:ctrlPr>
                      </m:sSubPr>
                      <m:e>
                        <m:r>
                          <a:rPr lang="ar-AE" sz="1200" i="1">
                            <a:latin typeface="Cambria Math" panose="02040503050406030204" pitchFamily="18" charset="0"/>
                          </a:rPr>
                          <m:t>𝐼</m:t>
                        </m:r>
                      </m:e>
                      <m:sub>
                        <m:r>
                          <a:rPr lang="ar-AE" sz="1200" i="1">
                            <a:latin typeface="Cambria Math" panose="02040503050406030204" pitchFamily="18" charset="0"/>
                          </a:rPr>
                          <m:t>𝑁</m:t>
                        </m:r>
                        <m:r>
                          <a:rPr lang="ar-AE" sz="1200" i="0">
                            <a:latin typeface="Cambria Math" panose="02040503050406030204" pitchFamily="18" charset="0"/>
                          </a:rPr>
                          <m:t>,</m:t>
                        </m:r>
                        <m:r>
                          <a:rPr lang="ar-AE" sz="1200" i="1">
                            <a:latin typeface="Cambria Math" panose="02040503050406030204" pitchFamily="18" charset="0"/>
                          </a:rPr>
                          <m:t>𝑁</m:t>
                        </m:r>
                        <m:r>
                          <a:rPr lang="ar-AE" sz="1200" i="0">
                            <a:latin typeface="Cambria Math" panose="02040503050406030204" pitchFamily="18" charset="0"/>
                          </a:rPr>
                          <m:t>+1</m:t>
                        </m:r>
                      </m:sub>
                    </m:sSub>
                    <m:r>
                      <m:rPr>
                        <m:nor/>
                      </m:rPr>
                      <a:rPr lang="ar-AE" sz="1200" b="0" i="1">
                        <a:latin typeface="Arial" panose="020B0604020202020204" pitchFamily="34" charset="0"/>
                        <a:cs typeface="Arial" panose="020B0604020202020204" pitchFamily="34" charset="0"/>
                      </a:rPr>
                      <m:t> </m:t>
                    </m:r>
                    <m:sSub>
                      <m:sSubPr>
                        <m:ctrlPr>
                          <a:rPr lang="ar-AE" sz="1200" b="0" i="1">
                            <a:latin typeface="Cambria Math" panose="02040503050406030204" pitchFamily="18" charset="0"/>
                          </a:rPr>
                        </m:ctrlPr>
                      </m:sSubPr>
                      <m:e>
                        <m:r>
                          <m:rPr>
                            <m:sty m:val="p"/>
                          </m:rPr>
                          <a:rPr lang="el-GR" sz="1200" b="0" i="0">
                            <a:latin typeface="Cambria Math" panose="02040503050406030204" pitchFamily="18" charset="0"/>
                          </a:rPr>
                          <m:t>Φ</m:t>
                        </m:r>
                      </m:e>
                      <m:sub>
                        <m:r>
                          <a:rPr lang="ar-AE" sz="1200" b="0" i="1">
                            <a:latin typeface="Cambria Math" panose="02040503050406030204" pitchFamily="18" charset="0"/>
                          </a:rPr>
                          <m:t>𝑁</m:t>
                        </m:r>
                      </m:sub>
                    </m:sSub>
                    <m:r>
                      <a:rPr lang="ar-AE" sz="1200" b="0" i="0">
                        <a:latin typeface="Cambria Math" panose="02040503050406030204" pitchFamily="18" charset="0"/>
                      </a:rPr>
                      <m:t>⋯</m:t>
                    </m:r>
                    <m:sSub>
                      <m:sSubPr>
                        <m:ctrlPr>
                          <a:rPr lang="ar-AE" sz="1200" b="0" i="1">
                            <a:latin typeface="Cambria Math" panose="02040503050406030204" pitchFamily="18" charset="0"/>
                          </a:rPr>
                        </m:ctrlPr>
                      </m:sSubPr>
                      <m:e>
                        <m:r>
                          <a:rPr lang="ar-AE" sz="1200" b="0" i="1">
                            <a:latin typeface="Cambria Math" panose="02040503050406030204" pitchFamily="18" charset="0"/>
                          </a:rPr>
                          <m:t>𝐼</m:t>
                        </m:r>
                      </m:e>
                      <m:sub>
                        <m:r>
                          <a:rPr lang="ar-AE" sz="1200" b="0" i="0">
                            <a:latin typeface="Cambria Math" panose="02040503050406030204" pitchFamily="18" charset="0"/>
                          </a:rPr>
                          <m:t>1,2</m:t>
                        </m:r>
                      </m:sub>
                    </m:sSub>
                    <m:r>
                      <m:rPr>
                        <m:nor/>
                      </m:rPr>
                      <a:rPr lang="ar-AE" sz="1200" b="0" i="1">
                        <a:latin typeface="Arial" panose="020B0604020202020204" pitchFamily="34" charset="0"/>
                        <a:cs typeface="Arial" panose="020B0604020202020204" pitchFamily="34" charset="0"/>
                      </a:rPr>
                      <m:t> </m:t>
                    </m:r>
                    <m:sSub>
                      <m:sSubPr>
                        <m:ctrlPr>
                          <a:rPr lang="ar-AE" sz="1200" b="0" i="1">
                            <a:latin typeface="Cambria Math" panose="02040503050406030204" pitchFamily="18" charset="0"/>
                          </a:rPr>
                        </m:ctrlPr>
                      </m:sSubPr>
                      <m:e>
                        <m:r>
                          <m:rPr>
                            <m:sty m:val="p"/>
                          </m:rPr>
                          <a:rPr lang="el-GR" sz="1200" b="0" i="0">
                            <a:latin typeface="Cambria Math" panose="02040503050406030204" pitchFamily="18" charset="0"/>
                          </a:rPr>
                          <m:t>Φ</m:t>
                        </m:r>
                      </m:e>
                      <m:sub>
                        <m:r>
                          <a:rPr lang="ar-AE" sz="1200" b="0" i="0">
                            <a:latin typeface="Cambria Math" panose="02040503050406030204" pitchFamily="18" charset="0"/>
                          </a:rPr>
                          <m:t>1</m:t>
                        </m:r>
                      </m:sub>
                    </m:sSub>
                    <m:r>
                      <a:rPr lang="ar-AE" sz="1200" b="0" i="0">
                        <a:latin typeface="Cambria Math" panose="02040503050406030204" pitchFamily="18" charset="0"/>
                      </a:rPr>
                      <m:t>.</m:t>
                    </m:r>
                  </m:oMath>
                </a14:m>
                <a:endParaRPr lang="en-US" sz="1200" b="0" dirty="0">
                  <a:latin typeface="Arial" panose="020B0604020202020204" pitchFamily="34" charset="0"/>
                  <a:cs typeface="Arial" panose="020B0604020202020204" pitchFamily="34" charset="0"/>
                </a:endParaRPr>
              </a:p>
              <a:p>
                <a:pPr>
                  <a:buFont typeface="Arial" panose="020B0604020202020204" pitchFamily="34" charset="0"/>
                  <a:buChar char="•"/>
                </a:pPr>
                <a:endParaRPr lang="ar-AE" sz="1200" b="0" dirty="0">
                  <a:latin typeface="Arial" panose="020B0604020202020204" pitchFamily="34" charset="0"/>
                  <a:cs typeface="Arial" panose="020B0604020202020204" pitchFamily="34" charset="0"/>
                </a:endParaRPr>
              </a:p>
              <a:p>
                <a:pPr>
                  <a:buNone/>
                </a:pPr>
                <a:r>
                  <a:rPr lang="en-GB" sz="1200" b="1" dirty="0">
                    <a:latin typeface="Arial" panose="020B0604020202020204" pitchFamily="34" charset="0"/>
                    <a:cs typeface="Arial" panose="020B0604020202020204" pitchFamily="34" charset="0"/>
                  </a:rPr>
                  <a:t>Reflection coefficient (PP at the surface)</a:t>
                </a:r>
                <a:endParaRPr lang="en-GB" sz="1200" dirty="0">
                  <a:latin typeface="Arial" panose="020B0604020202020204" pitchFamily="34" charset="0"/>
                  <a:cs typeface="Arial" panose="020B0604020202020204" pitchFamily="34" charset="0"/>
                </a:endParaRP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Apply boundary conditions (e.g., free surface or half-space at bottom), solve for the ratio of up/down P at the top:</a:t>
                </a:r>
              </a:p>
              <a:p>
                <a:r>
                  <a:rPr lang="en-GB" sz="1200" dirty="0">
                    <a:latin typeface="Arial" panose="020B0604020202020204" pitchFamily="34" charset="0"/>
                    <a:cs typeface="Arial" panose="020B0604020202020204" pitchFamily="34" charset="0"/>
                  </a:rPr>
                  <a:t>                                       </a:t>
                </a:r>
                <a14:m>
                  <m:oMath xmlns:m="http://schemas.openxmlformats.org/officeDocument/2006/math">
                    <m:sSub>
                      <m:sSubPr>
                        <m:ctrlPr>
                          <a:rPr lang="ar-AE" sz="1200" i="1">
                            <a:latin typeface="Cambria Math" panose="02040503050406030204" pitchFamily="18" charset="0"/>
                          </a:rPr>
                        </m:ctrlPr>
                      </m:sSubPr>
                      <m:e>
                        <m:r>
                          <a:rPr lang="ar-AE" sz="1200" i="1">
                            <a:latin typeface="Cambria Math" panose="02040503050406030204" pitchFamily="18" charset="0"/>
                          </a:rPr>
                          <m:t>𝑅</m:t>
                        </m:r>
                      </m:e>
                      <m:sub>
                        <m:r>
                          <a:rPr lang="ar-AE" sz="1200" i="1">
                            <a:latin typeface="Cambria Math" panose="02040503050406030204" pitchFamily="18" charset="0"/>
                          </a:rPr>
                          <m:t>𝑃𝑃</m:t>
                        </m:r>
                      </m:sub>
                    </m:sSub>
                    <m:d>
                      <m:dPr>
                        <m:sepChr m:val=","/>
                        <m:ctrlPr>
                          <a:rPr lang="ar-AE" sz="1200" i="1">
                            <a:latin typeface="Cambria Math" panose="02040503050406030204" pitchFamily="18" charset="0"/>
                          </a:rPr>
                        </m:ctrlPr>
                      </m:dPr>
                      <m:e>
                        <m:r>
                          <a:rPr lang="ar-AE" sz="1200" i="1">
                            <a:latin typeface="Cambria Math" panose="02040503050406030204" pitchFamily="18" charset="0"/>
                          </a:rPr>
                          <m:t>𝜔</m:t>
                        </m:r>
                      </m:e>
                      <m:e>
                        <m:r>
                          <a:rPr lang="ar-AE" sz="1200" i="1">
                            <a:latin typeface="Cambria Math" panose="02040503050406030204" pitchFamily="18" charset="0"/>
                          </a:rPr>
                          <m:t>𝜃</m:t>
                        </m:r>
                      </m:e>
                    </m:d>
                    <m:r>
                      <a:rPr lang="ar-AE" sz="1200" i="0">
                        <a:latin typeface="Cambria Math" panose="02040503050406030204" pitchFamily="18" charset="0"/>
                      </a:rPr>
                      <m:t>=</m:t>
                    </m:r>
                    <m:f>
                      <m:fPr>
                        <m:ctrlPr>
                          <a:rPr lang="ar-AE" sz="1200" i="1">
                            <a:latin typeface="Cambria Math" panose="02040503050406030204" pitchFamily="18" charset="0"/>
                          </a:rPr>
                        </m:ctrlPr>
                      </m:fPr>
                      <m:num>
                        <m:sSubSup>
                          <m:sSubSupPr>
                            <m:ctrlPr>
                              <a:rPr lang="ar-AE" sz="1200" i="1">
                                <a:latin typeface="Cambria Math" panose="02040503050406030204" pitchFamily="18" charset="0"/>
                              </a:rPr>
                            </m:ctrlPr>
                          </m:sSubSupPr>
                          <m:e>
                            <m:r>
                              <a:rPr lang="ar-AE" sz="1200" i="1">
                                <a:latin typeface="Cambria Math" panose="02040503050406030204" pitchFamily="18" charset="0"/>
                              </a:rPr>
                              <m:t>𝑈</m:t>
                            </m:r>
                          </m:e>
                          <m:sub>
                            <m:r>
                              <a:rPr lang="ar-AE" sz="1200" i="1">
                                <a:latin typeface="Cambria Math" panose="02040503050406030204" pitchFamily="18" charset="0"/>
                              </a:rPr>
                              <m:t>𝑃</m:t>
                            </m:r>
                          </m:sub>
                          <m:sup>
                            <m:r>
                              <a:rPr lang="ar-AE" sz="1200" i="0">
                                <a:latin typeface="Cambria Math" panose="02040503050406030204" pitchFamily="18" charset="0"/>
                              </a:rPr>
                              <m:t>−</m:t>
                            </m:r>
                          </m:sup>
                        </m:sSubSup>
                        <m:d>
                          <m:dPr>
                            <m:ctrlPr>
                              <a:rPr lang="ar-AE" sz="1200" i="1">
                                <a:latin typeface="Cambria Math" panose="02040503050406030204" pitchFamily="18" charset="0"/>
                              </a:rPr>
                            </m:ctrlPr>
                          </m:dPr>
                          <m:e>
                            <m:r>
                              <a:rPr lang="ar-AE" sz="1200" i="1">
                                <a:latin typeface="Cambria Math" panose="02040503050406030204" pitchFamily="18" charset="0"/>
                              </a:rPr>
                              <m:t>𝑧</m:t>
                            </m:r>
                            <m:r>
                              <a:rPr lang="ar-AE" sz="1200" i="0">
                                <a:latin typeface="Cambria Math" panose="02040503050406030204" pitchFamily="18" charset="0"/>
                              </a:rPr>
                              <m:t>=0</m:t>
                            </m:r>
                          </m:e>
                        </m:d>
                      </m:num>
                      <m:den>
                        <m:sSubSup>
                          <m:sSubSupPr>
                            <m:ctrlPr>
                              <a:rPr lang="ar-AE" sz="1200" i="1">
                                <a:latin typeface="Cambria Math" panose="02040503050406030204" pitchFamily="18" charset="0"/>
                              </a:rPr>
                            </m:ctrlPr>
                          </m:sSubSupPr>
                          <m:e>
                            <m:r>
                              <a:rPr lang="ar-AE" sz="1200" i="1">
                                <a:latin typeface="Cambria Math" panose="02040503050406030204" pitchFamily="18" charset="0"/>
                              </a:rPr>
                              <m:t>𝑈</m:t>
                            </m:r>
                          </m:e>
                          <m:sub>
                            <m:r>
                              <a:rPr lang="ar-AE" sz="1200" i="1">
                                <a:latin typeface="Cambria Math" panose="02040503050406030204" pitchFamily="18" charset="0"/>
                              </a:rPr>
                              <m:t>𝑃</m:t>
                            </m:r>
                          </m:sub>
                          <m:sup>
                            <m:r>
                              <a:rPr lang="ar-AE" sz="1200" i="0">
                                <a:latin typeface="Cambria Math" panose="02040503050406030204" pitchFamily="18" charset="0"/>
                              </a:rPr>
                              <m:t>+</m:t>
                            </m:r>
                          </m:sup>
                        </m:sSubSup>
                        <m:d>
                          <m:dPr>
                            <m:ctrlPr>
                              <a:rPr lang="ar-AE" sz="1200" i="1">
                                <a:latin typeface="Cambria Math" panose="02040503050406030204" pitchFamily="18" charset="0"/>
                              </a:rPr>
                            </m:ctrlPr>
                          </m:dPr>
                          <m:e>
                            <m:r>
                              <a:rPr lang="ar-AE" sz="1200" i="1">
                                <a:latin typeface="Cambria Math" panose="02040503050406030204" pitchFamily="18" charset="0"/>
                              </a:rPr>
                              <m:t>𝑧</m:t>
                            </m:r>
                            <m:r>
                              <a:rPr lang="ar-AE" sz="1200" i="0">
                                <a:latin typeface="Cambria Math" panose="02040503050406030204" pitchFamily="18" charset="0"/>
                              </a:rPr>
                              <m:t>=0</m:t>
                            </m:r>
                          </m:e>
                        </m:d>
                      </m:den>
                    </m:f>
                    <m:r>
                      <a:rPr lang="ar-AE" sz="1200" i="0">
                        <a:latin typeface="Cambria Math" panose="02040503050406030204" pitchFamily="18" charset="0"/>
                      </a:rPr>
                      <m:t>.</m:t>
                    </m:r>
                  </m:oMath>
                </a14:m>
                <a:endParaRPr lang="ar-AE" sz="1200" dirty="0">
                  <a:latin typeface="Arial" panose="020B0604020202020204" pitchFamily="34" charset="0"/>
                  <a:cs typeface="Arial" panose="020B0604020202020204" pitchFamily="34" charset="0"/>
                </a:endParaRPr>
              </a:p>
              <a:p>
                <a:pPr>
                  <a:buNone/>
                </a:pPr>
                <a:r>
                  <a:rPr lang="en-GB" sz="1200" b="1" dirty="0">
                    <a:latin typeface="Arial" panose="020B0604020202020204" pitchFamily="34" charset="0"/>
                    <a:cs typeface="Arial" panose="020B0604020202020204" pitchFamily="34" charset="0"/>
                  </a:rPr>
                  <a:t>From reflectivity to gathers</a:t>
                </a:r>
                <a:endParaRPr lang="en-GB" sz="1200" dirty="0">
                  <a:latin typeface="Arial" panose="020B0604020202020204" pitchFamily="34" charset="0"/>
                  <a:cs typeface="Arial" panose="020B0604020202020204" pitchFamily="34" charset="0"/>
                </a:endParaRPr>
              </a:p>
              <a:p>
                <a:pPr>
                  <a:buFont typeface="+mj-lt"/>
                  <a:buAutoNum type="arabicPeriod"/>
                </a:pPr>
                <a:r>
                  <a:rPr lang="en-GB" sz="1200" dirty="0">
                    <a:latin typeface="Arial" panose="020B0604020202020204" pitchFamily="34" charset="0"/>
                    <a:cs typeface="Arial" panose="020B0604020202020204" pitchFamily="34" charset="0"/>
                  </a:rPr>
                  <a:t>Compute </a:t>
                </a:r>
                <a14:m>
                  <m:oMath xmlns:m="http://schemas.openxmlformats.org/officeDocument/2006/math">
                    <m:sSub>
                      <m:sSubPr>
                        <m:ctrlPr>
                          <a:rPr lang="ar-AE" sz="1200" i="1">
                            <a:latin typeface="Cambria Math" panose="02040503050406030204" pitchFamily="18" charset="0"/>
                          </a:rPr>
                        </m:ctrlPr>
                      </m:sSubPr>
                      <m:e>
                        <m:r>
                          <a:rPr lang="ar-AE" sz="1200" i="1">
                            <a:latin typeface="Cambria Math" panose="02040503050406030204" pitchFamily="18" charset="0"/>
                          </a:rPr>
                          <m:t>𝑅</m:t>
                        </m:r>
                      </m:e>
                      <m:sub>
                        <m:r>
                          <a:rPr lang="ar-AE" sz="1200" i="1">
                            <a:latin typeface="Cambria Math" panose="02040503050406030204" pitchFamily="18" charset="0"/>
                          </a:rPr>
                          <m:t>𝑃𝑃</m:t>
                        </m:r>
                      </m:sub>
                    </m:sSub>
                    <m:d>
                      <m:dPr>
                        <m:sepChr m:val=","/>
                        <m:ctrlPr>
                          <a:rPr lang="ar-AE" sz="1200" i="1">
                            <a:latin typeface="Cambria Math" panose="02040503050406030204" pitchFamily="18" charset="0"/>
                          </a:rPr>
                        </m:ctrlPr>
                      </m:dPr>
                      <m:e>
                        <m:r>
                          <a:rPr lang="ar-AE" sz="1200" i="1">
                            <a:latin typeface="Cambria Math" panose="02040503050406030204" pitchFamily="18" charset="0"/>
                          </a:rPr>
                          <m:t>𝜔</m:t>
                        </m:r>
                      </m:e>
                      <m:e>
                        <m:r>
                          <a:rPr lang="ar-AE" sz="1200" i="1">
                            <a:latin typeface="Cambria Math" panose="02040503050406030204" pitchFamily="18" charset="0"/>
                          </a:rPr>
                          <m:t>𝜃</m:t>
                        </m:r>
                      </m:e>
                    </m:d>
                  </m:oMath>
                </a14:m>
                <a:r>
                  <a:rPr lang="en-GB" sz="1200" dirty="0">
                    <a:latin typeface="Arial" panose="020B0604020202020204" pitchFamily="34" charset="0"/>
                    <a:cs typeface="Arial" panose="020B0604020202020204" pitchFamily="34" charset="0"/>
                  </a:rPr>
                  <a:t>for </a:t>
                </a:r>
                <a14:m>
                  <m:oMath xmlns:m="http://schemas.openxmlformats.org/officeDocument/2006/math">
                    <m:r>
                      <a:rPr lang="en-GB" sz="1200" i="1">
                        <a:latin typeface="Cambria Math" panose="02040503050406030204" pitchFamily="18" charset="0"/>
                      </a:rPr>
                      <m:t>𝜃</m:t>
                    </m:r>
                    <m:r>
                      <a:rPr lang="en-GB" sz="1200" i="0">
                        <a:latin typeface="Cambria Math" panose="02040503050406030204" pitchFamily="18" charset="0"/>
                      </a:rPr>
                      <m:t>∈</m:t>
                    </m:r>
                    <m:d>
                      <m:dPr>
                        <m:begChr m:val="["/>
                        <m:endChr m:val="]"/>
                        <m:sepChr m:val=","/>
                        <m:ctrlPr>
                          <a:rPr lang="ar-AE" sz="1200" i="1">
                            <a:latin typeface="Cambria Math" panose="02040503050406030204" pitchFamily="18" charset="0"/>
                          </a:rPr>
                        </m:ctrlPr>
                      </m:dPr>
                      <m:e>
                        <m:r>
                          <a:rPr lang="ar-AE" sz="1200" i="0">
                            <a:latin typeface="Cambria Math" panose="02040503050406030204" pitchFamily="18" charset="0"/>
                          </a:rPr>
                          <m:t>0</m:t>
                        </m:r>
                      </m:e>
                      <m:e>
                        <m:r>
                          <m:rPr>
                            <m:nor/>
                          </m:rPr>
                          <a:rPr lang="ar-AE" sz="1200" b="0" i="1">
                            <a:latin typeface="Arial" panose="020B0604020202020204" pitchFamily="34" charset="0"/>
                            <a:cs typeface="Arial" panose="020B0604020202020204" pitchFamily="34" charset="0"/>
                          </a:rPr>
                          <m:t> </m:t>
                        </m:r>
                        <m:sSub>
                          <m:sSubPr>
                            <m:ctrlPr>
                              <a:rPr lang="ar-AE" sz="1200" b="0" i="1">
                                <a:latin typeface="Cambria Math" panose="02040503050406030204" pitchFamily="18" charset="0"/>
                              </a:rPr>
                            </m:ctrlPr>
                          </m:sSubPr>
                          <m:e>
                            <m:r>
                              <a:rPr lang="ar-AE" sz="1200" b="0" i="1">
                                <a:latin typeface="Cambria Math" panose="02040503050406030204" pitchFamily="18" charset="0"/>
                              </a:rPr>
                              <m:t>𝜃</m:t>
                            </m:r>
                          </m:e>
                          <m:sub>
                            <m:r>
                              <m:rPr>
                                <m:sty m:val="p"/>
                              </m:rPr>
                              <a:rPr lang="en-GB" sz="1200" b="0" i="0">
                                <a:latin typeface="Cambria Math" panose="02040503050406030204" pitchFamily="18" charset="0"/>
                              </a:rPr>
                              <m:t>max</m:t>
                            </m:r>
                          </m:sub>
                        </m:sSub>
                      </m:e>
                    </m:d>
                  </m:oMath>
                </a14:m>
                <a:r>
                  <a:rPr lang="ar-AE" sz="1200" dirty="0">
                    <a:latin typeface="Arial" panose="020B0604020202020204" pitchFamily="34" charset="0"/>
                    <a:cs typeface="Arial" panose="020B0604020202020204" pitchFamily="34" charset="0"/>
                  </a:rPr>
                  <a:t>.</a:t>
                </a:r>
              </a:p>
              <a:p>
                <a:pPr>
                  <a:buFont typeface="+mj-lt"/>
                  <a:buAutoNum type="arabicPeriod"/>
                </a:pPr>
                <a:r>
                  <a:rPr lang="en-GB" sz="1200" dirty="0">
                    <a:latin typeface="Arial" panose="020B0604020202020204" pitchFamily="34" charset="0"/>
                    <a:cs typeface="Arial" panose="020B0604020202020204" pitchFamily="34" charset="0"/>
                  </a:rPr>
                  <a:t>Multiply by source wavelet </a:t>
                </a:r>
                <a14:m>
                  <m:oMath xmlns:m="http://schemas.openxmlformats.org/officeDocument/2006/math">
                    <m:r>
                      <a:rPr lang="en-GB" sz="1200" i="1">
                        <a:latin typeface="Cambria Math" panose="02040503050406030204" pitchFamily="18" charset="0"/>
                      </a:rPr>
                      <m:t>𝑊</m:t>
                    </m:r>
                    <m:d>
                      <m:dPr>
                        <m:ctrlPr>
                          <a:rPr lang="ar-AE" sz="1200" i="1">
                            <a:latin typeface="Cambria Math" panose="02040503050406030204" pitchFamily="18" charset="0"/>
                          </a:rPr>
                        </m:ctrlPr>
                      </m:dPr>
                      <m:e>
                        <m:r>
                          <a:rPr lang="ar-AE" sz="1200" i="1">
                            <a:latin typeface="Cambria Math" panose="02040503050406030204" pitchFamily="18" charset="0"/>
                          </a:rPr>
                          <m:t>𝜔</m:t>
                        </m:r>
                      </m:e>
                    </m:d>
                  </m:oMath>
                </a14:m>
                <a:r>
                  <a:rPr lang="ar-AE"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inverse FFT </a:t>
                </a:r>
                <a14:m>
                  <m:oMath xmlns:m="http://schemas.openxmlformats.org/officeDocument/2006/math">
                    <m:r>
                      <a:rPr lang="en-GB" sz="1200">
                        <a:latin typeface="Cambria Math" panose="02040503050406030204" pitchFamily="18" charset="0"/>
                      </a:rPr>
                      <m:t>⇒</m:t>
                    </m:r>
                    <m:sSub>
                      <m:sSubPr>
                        <m:ctrlPr>
                          <a:rPr lang="ar-AE" sz="1200" i="1">
                            <a:latin typeface="Cambria Math" panose="02040503050406030204" pitchFamily="18" charset="0"/>
                          </a:rPr>
                        </m:ctrlPr>
                      </m:sSubPr>
                      <m:e>
                        <m:r>
                          <a:rPr lang="ar-AE" sz="1200" i="1">
                            <a:latin typeface="Cambria Math" panose="02040503050406030204" pitchFamily="18" charset="0"/>
                          </a:rPr>
                          <m:t>𝑟</m:t>
                        </m:r>
                      </m:e>
                      <m:sub>
                        <m:r>
                          <a:rPr lang="ar-AE" sz="1200" i="1">
                            <a:latin typeface="Cambria Math" panose="02040503050406030204" pitchFamily="18" charset="0"/>
                          </a:rPr>
                          <m:t>𝑃𝑃</m:t>
                        </m:r>
                      </m:sub>
                    </m:sSub>
                    <m:d>
                      <m:dPr>
                        <m:sepChr m:val=","/>
                        <m:ctrlPr>
                          <a:rPr lang="ar-AE" sz="1200" i="1">
                            <a:latin typeface="Cambria Math" panose="02040503050406030204" pitchFamily="18" charset="0"/>
                          </a:rPr>
                        </m:ctrlPr>
                      </m:dPr>
                      <m:e>
                        <m:r>
                          <a:rPr lang="ar-AE" sz="1200" i="1">
                            <a:latin typeface="Cambria Math" panose="02040503050406030204" pitchFamily="18" charset="0"/>
                          </a:rPr>
                          <m:t>𝑡</m:t>
                        </m:r>
                      </m:e>
                      <m:e>
                        <m:r>
                          <a:rPr lang="ar-AE" sz="1200" i="1">
                            <a:latin typeface="Cambria Math" panose="02040503050406030204" pitchFamily="18" charset="0"/>
                          </a:rPr>
                          <m:t>𝜃</m:t>
                        </m:r>
                      </m:e>
                    </m:d>
                  </m:oMath>
                </a14:m>
                <a:r>
                  <a:rPr lang="ar-AE" sz="1200" dirty="0">
                    <a:latin typeface="Arial" panose="020B0604020202020204" pitchFamily="34" charset="0"/>
                    <a:cs typeface="Arial" panose="020B0604020202020204" pitchFamily="34" charset="0"/>
                  </a:rPr>
                  <a:t>.</a:t>
                </a:r>
              </a:p>
              <a:p>
                <a:pPr>
                  <a:buFont typeface="+mj-lt"/>
                  <a:buAutoNum type="arabicPeriod"/>
                </a:pPr>
                <a:r>
                  <a:rPr lang="en-GB" sz="1200" dirty="0">
                    <a:latin typeface="Arial" panose="020B0604020202020204" pitchFamily="34" charset="0"/>
                    <a:cs typeface="Arial" panose="020B0604020202020204" pitchFamily="34" charset="0"/>
                  </a:rPr>
                  <a:t>Assemble </a:t>
                </a:r>
                <a:r>
                  <a:rPr lang="en-GB" sz="1200" b="1" dirty="0">
                    <a:latin typeface="Arial" panose="020B0604020202020204" pitchFamily="34" charset="0"/>
                    <a:cs typeface="Arial" panose="020B0604020202020204" pitchFamily="34" charset="0"/>
                  </a:rPr>
                  <a:t>pre-stack angle gathers</a:t>
                </a:r>
                <a:r>
                  <a:rPr lang="en-GB" sz="1200" dirty="0">
                    <a:latin typeface="Arial" panose="020B0604020202020204" pitchFamily="34" charset="0"/>
                    <a:cs typeface="Arial" panose="020B0604020202020204" pitchFamily="34" charset="0"/>
                  </a:rPr>
                  <a:t> at the 1-D location.</a:t>
                </a:r>
              </a:p>
              <a:p>
                <a:pPr>
                  <a:buNone/>
                </a:pPr>
                <a:endParaRPr lang="en-GB" sz="1200" b="1" dirty="0">
                  <a:latin typeface="Arial" panose="020B0604020202020204" pitchFamily="34" charset="0"/>
                  <a:cs typeface="Arial" panose="020B0604020202020204" pitchFamily="34" charset="0"/>
                </a:endParaRPr>
              </a:p>
              <a:p>
                <a:pPr>
                  <a:buNone/>
                </a:pPr>
                <a:r>
                  <a:rPr lang="en-GB" sz="1200" b="1" dirty="0">
                    <a:latin typeface="Arial" panose="020B0604020202020204" pitchFamily="34" charset="0"/>
                    <a:cs typeface="Arial" panose="020B0604020202020204" pitchFamily="34" charset="0"/>
                  </a:rPr>
                  <a:t>Angle-dependent imaging / reformat</a:t>
                </a:r>
                <a:endParaRPr lang="en-GB" sz="1200" dirty="0">
                  <a:latin typeface="Arial" panose="020B0604020202020204" pitchFamily="34" charset="0"/>
                  <a:cs typeface="Arial" panose="020B0604020202020204" pitchFamily="34" charset="0"/>
                </a:endParaRP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Map </a:t>
                </a:r>
                <a14:m>
                  <m:oMath xmlns:m="http://schemas.openxmlformats.org/officeDocument/2006/math">
                    <m:sSub>
                      <m:sSubPr>
                        <m:ctrlPr>
                          <a:rPr lang="ar-AE" sz="1200" i="1">
                            <a:latin typeface="Cambria Math" panose="02040503050406030204" pitchFamily="18" charset="0"/>
                          </a:rPr>
                        </m:ctrlPr>
                      </m:sSubPr>
                      <m:e>
                        <m:r>
                          <a:rPr lang="ar-AE" sz="1200" i="1">
                            <a:latin typeface="Cambria Math" panose="02040503050406030204" pitchFamily="18" charset="0"/>
                          </a:rPr>
                          <m:t>𝑟</m:t>
                        </m:r>
                      </m:e>
                      <m:sub>
                        <m:r>
                          <a:rPr lang="ar-AE" sz="1200" i="1">
                            <a:latin typeface="Cambria Math" panose="02040503050406030204" pitchFamily="18" charset="0"/>
                          </a:rPr>
                          <m:t>𝑃𝑃</m:t>
                        </m:r>
                      </m:sub>
                    </m:sSub>
                    <m:d>
                      <m:dPr>
                        <m:sepChr m:val=","/>
                        <m:ctrlPr>
                          <a:rPr lang="ar-AE" sz="1200" i="1">
                            <a:latin typeface="Cambria Math" panose="02040503050406030204" pitchFamily="18" charset="0"/>
                          </a:rPr>
                        </m:ctrlPr>
                      </m:dPr>
                      <m:e>
                        <m:r>
                          <a:rPr lang="ar-AE" sz="1200" i="1">
                            <a:latin typeface="Cambria Math" panose="02040503050406030204" pitchFamily="18" charset="0"/>
                          </a:rPr>
                          <m:t>𝑡</m:t>
                        </m:r>
                      </m:e>
                      <m:e>
                        <m:r>
                          <a:rPr lang="ar-AE" sz="1200" i="1">
                            <a:latin typeface="Cambria Math" panose="02040503050406030204" pitchFamily="18" charset="0"/>
                          </a:rPr>
                          <m:t>𝜃</m:t>
                        </m:r>
                      </m:e>
                    </m:d>
                  </m:oMath>
                </a14:m>
                <a:r>
                  <a:rPr lang="en-GB" sz="1200" dirty="0">
                    <a:latin typeface="Arial" panose="020B0604020202020204" pitchFamily="34" charset="0"/>
                    <a:cs typeface="Arial" panose="020B0604020202020204" pitchFamily="34" charset="0"/>
                  </a:rPr>
                  <a:t>to an </a:t>
                </a:r>
                <a:r>
                  <a:rPr lang="en-GB" sz="1200" b="1" dirty="0">
                    <a:latin typeface="Arial" panose="020B0604020202020204" pitchFamily="34" charset="0"/>
                    <a:cs typeface="Arial" panose="020B0604020202020204" pitchFamily="34" charset="0"/>
                  </a:rPr>
                  <a:t>angle-image vs. depth</a:t>
                </a:r>
                <a:r>
                  <a:rPr lang="en-GB" sz="1200" dirty="0">
                    <a:latin typeface="Arial" panose="020B0604020202020204" pitchFamily="34" charset="0"/>
                    <a:cs typeface="Arial" panose="020B0604020202020204" pitchFamily="34" charset="0"/>
                  </a:rPr>
                  <a:t> (e.g., simple 1-D time–depth, then plot vs. sin</a:t>
                </a:r>
                <a:r>
                  <a:rPr lang="en-GB" sz="1200" baseline="30000" dirty="0">
                    <a:latin typeface="Arial" panose="020B0604020202020204" pitchFamily="34" charset="0"/>
                    <a:cs typeface="Arial" panose="020B0604020202020204" pitchFamily="34" charset="0"/>
                  </a:rPr>
                  <a:t>2</a:t>
                </a:r>
                <a:r>
                  <a:rPr lang="en-GB" sz="1200" dirty="0">
                    <a:latin typeface="Arial" panose="020B0604020202020204" pitchFamily="34" charset="0"/>
                    <a:cs typeface="Arial" panose="020B0604020202020204" pitchFamily="34" charset="0"/>
                  </a:rPr>
                  <a:t>(</a:t>
                </a:r>
                <a14:m>
                  <m:oMath xmlns:m="http://schemas.openxmlformats.org/officeDocument/2006/math">
                    <m:r>
                      <a:rPr lang="en-GB" sz="1200" i="1" smtClean="0">
                        <a:latin typeface="Cambria Math" panose="02040503050406030204" pitchFamily="18" charset="0"/>
                        <a:ea typeface="Cambria Math" panose="02040503050406030204" pitchFamily="18" charset="0"/>
                        <a:cs typeface="Arial" panose="020B0604020202020204" pitchFamily="34" charset="0"/>
                      </a:rPr>
                      <m:t>𝜃</m:t>
                    </m:r>
                  </m:oMath>
                </a14:m>
                <a:r>
                  <a:rPr lang="en-GB" sz="1200" dirty="0">
                    <a:latin typeface="Arial" panose="020B0604020202020204" pitchFamily="34" charset="0"/>
                    <a:cs typeface="Arial" panose="020B0604020202020204" pitchFamily="34" charset="0"/>
                  </a:rPr>
                  <a:t>)</a:t>
                </a:r>
                <a:endParaRPr lang="en-GB" sz="1200" baseline="30000" dirty="0">
                  <a:latin typeface="Arial" panose="020B0604020202020204" pitchFamily="34" charset="0"/>
                  <a:cs typeface="Arial" panose="020B0604020202020204" pitchFamily="34" charset="0"/>
                </a:endParaRPr>
              </a:p>
              <a:p>
                <a:pPr>
                  <a:buFont typeface="Arial" panose="020B0604020202020204" pitchFamily="34" charset="0"/>
                  <a:buChar char="•"/>
                </a:pPr>
                <a:r>
                  <a:rPr lang="en-GB" sz="1200" dirty="0">
                    <a:latin typeface="Arial" panose="020B0604020202020204" pitchFamily="34" charset="0"/>
                    <a:cs typeface="Arial" panose="020B0604020202020204" pitchFamily="34" charset="0"/>
                  </a:rPr>
                  <a:t>\Use this angle-image as input to the </a:t>
                </a:r>
                <a:r>
                  <a:rPr lang="en-GB" sz="1200" b="1" dirty="0">
                    <a:latin typeface="Arial" panose="020B0604020202020204" pitchFamily="34" charset="0"/>
                    <a:cs typeface="Arial" panose="020B0604020202020204" pitchFamily="34" charset="0"/>
                  </a:rPr>
                  <a:t>physics-guided training</a:t>
                </a:r>
                <a:r>
                  <a:rPr lang="en-GB" sz="1200" dirty="0">
                    <a:latin typeface="Arial" panose="020B0604020202020204" pitchFamily="34" charset="0"/>
                    <a:cs typeface="Arial" panose="020B0604020202020204" pitchFamily="34" charset="0"/>
                  </a:rPr>
                  <a:t> or to validate AVO approximations.</a:t>
                </a:r>
              </a:p>
            </p:txBody>
          </p:sp>
        </mc:Choice>
        <mc:Fallback>
          <p:sp>
            <p:nvSpPr>
              <p:cNvPr id="11" name="TextBox 10">
                <a:extLst>
                  <a:ext uri="{FF2B5EF4-FFF2-40B4-BE49-F238E27FC236}">
                    <a16:creationId xmlns:a16="http://schemas.microsoft.com/office/drawing/2014/main" id="{A7B25B0E-98FE-682D-C9A0-C21A4A24D3FD}"/>
                  </a:ext>
                </a:extLst>
              </p:cNvPr>
              <p:cNvSpPr txBox="1">
                <a:spLocks noRot="1" noChangeAspect="1" noMove="1" noResize="1" noEditPoints="1" noAdjustHandles="1" noChangeArrowheads="1" noChangeShapeType="1" noTextEdit="1"/>
              </p:cNvSpPr>
              <p:nvPr/>
            </p:nvSpPr>
            <p:spPr>
              <a:xfrm>
                <a:off x="669049" y="2029904"/>
                <a:ext cx="9046347" cy="4898777"/>
              </a:xfrm>
              <a:prstGeom prst="rect">
                <a:avLst/>
              </a:prstGeom>
              <a:blipFill>
                <a:blip r:embed="rId5"/>
                <a:stretch>
                  <a:fillRect/>
                </a:stretch>
              </a:blipFill>
            </p:spPr>
            <p:txBody>
              <a:bodyPr/>
              <a:lstStyle/>
              <a:p>
                <a:r>
                  <a:rPr lang="en-NL">
                    <a:noFill/>
                  </a:rPr>
                  <a:t> </a:t>
                </a:r>
              </a:p>
            </p:txBody>
          </p:sp>
        </mc:Fallback>
      </mc:AlternateContent>
      <p:pic>
        <p:nvPicPr>
          <p:cNvPr id="12" name="Picture 11">
            <a:extLst>
              <a:ext uri="{FF2B5EF4-FFF2-40B4-BE49-F238E27FC236}">
                <a16:creationId xmlns:a16="http://schemas.microsoft.com/office/drawing/2014/main" id="{99353FA2-3FAD-ADBC-C90B-7E905725B251}"/>
              </a:ext>
            </a:extLst>
          </p:cNvPr>
          <p:cNvPicPr>
            <a:picLocks noChangeAspect="1"/>
          </p:cNvPicPr>
          <p:nvPr/>
        </p:nvPicPr>
        <p:blipFill>
          <a:blip r:embed="rId6"/>
          <a:stretch>
            <a:fillRect/>
          </a:stretch>
        </p:blipFill>
        <p:spPr>
          <a:xfrm>
            <a:off x="8350691" y="192847"/>
            <a:ext cx="3172260" cy="3255741"/>
          </a:xfrm>
          <a:prstGeom prst="rect">
            <a:avLst/>
          </a:prstGeom>
        </p:spPr>
      </p:pic>
    </p:spTree>
    <p:extLst>
      <p:ext uri="{BB962C8B-B14F-4D97-AF65-F5344CB8AC3E}">
        <p14:creationId xmlns:p14="http://schemas.microsoft.com/office/powerpoint/2010/main" val="370298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0F816-83DA-560A-4248-544690CBF33E}"/>
            </a:ext>
          </a:extLst>
        </p:cNvPr>
        <p:cNvGrpSpPr/>
        <p:nvPr/>
      </p:nvGrpSpPr>
      <p:grpSpPr>
        <a:xfrm>
          <a:off x="0" y="0"/>
          <a:ext cx="0" cy="0"/>
          <a:chOff x="0" y="0"/>
          <a:chExt cx="0" cy="0"/>
        </a:xfrm>
      </p:grpSpPr>
      <p:pic>
        <p:nvPicPr>
          <p:cNvPr id="5" name="Picture 4" descr="A graph of a graph&#10;&#10;AI-generated content may be incorrect.">
            <a:extLst>
              <a:ext uri="{FF2B5EF4-FFF2-40B4-BE49-F238E27FC236}">
                <a16:creationId xmlns:a16="http://schemas.microsoft.com/office/drawing/2014/main" id="{ED7F9EB0-B1F2-F447-CC08-4D0ECA74E24B}"/>
              </a:ext>
            </a:extLst>
          </p:cNvPr>
          <p:cNvPicPr>
            <a:picLocks noChangeAspect="1"/>
          </p:cNvPicPr>
          <p:nvPr/>
        </p:nvPicPr>
        <p:blipFill>
          <a:blip r:embed="rId2"/>
          <a:stretch>
            <a:fillRect/>
          </a:stretch>
        </p:blipFill>
        <p:spPr>
          <a:xfrm>
            <a:off x="5489314" y="0"/>
            <a:ext cx="4094715" cy="2213512"/>
          </a:xfrm>
          <a:prstGeom prst="rect">
            <a:avLst/>
          </a:prstGeom>
        </p:spPr>
      </p:pic>
      <p:sp>
        <p:nvSpPr>
          <p:cNvPr id="9" name="TextBox 8">
            <a:extLst>
              <a:ext uri="{FF2B5EF4-FFF2-40B4-BE49-F238E27FC236}">
                <a16:creationId xmlns:a16="http://schemas.microsoft.com/office/drawing/2014/main" id="{F7D9AD7F-964A-C081-6065-DE773A045DC0}"/>
              </a:ext>
            </a:extLst>
          </p:cNvPr>
          <p:cNvSpPr txBox="1"/>
          <p:nvPr/>
        </p:nvSpPr>
        <p:spPr>
          <a:xfrm>
            <a:off x="3910356" y="6290947"/>
            <a:ext cx="3157916" cy="369332"/>
          </a:xfrm>
          <a:prstGeom prst="rect">
            <a:avLst/>
          </a:prstGeom>
          <a:noFill/>
        </p:spPr>
        <p:txBody>
          <a:bodyPr wrap="none" rtlCol="0">
            <a:spAutoFit/>
          </a:bodyPr>
          <a:lstStyle/>
          <a:p>
            <a:r>
              <a:rPr lang="en-NL" dirty="0"/>
              <a:t>Fig.8 Angle dependent images</a:t>
            </a:r>
          </a:p>
        </p:txBody>
      </p:sp>
      <p:pic>
        <p:nvPicPr>
          <p:cNvPr id="11" name="Picture 10">
            <a:extLst>
              <a:ext uri="{FF2B5EF4-FFF2-40B4-BE49-F238E27FC236}">
                <a16:creationId xmlns:a16="http://schemas.microsoft.com/office/drawing/2014/main" id="{36B03767-C81C-03FC-731A-A8DE8FCB2038}"/>
              </a:ext>
            </a:extLst>
          </p:cNvPr>
          <p:cNvPicPr>
            <a:picLocks noChangeAspect="1"/>
          </p:cNvPicPr>
          <p:nvPr/>
        </p:nvPicPr>
        <p:blipFill>
          <a:blip r:embed="rId3"/>
          <a:stretch>
            <a:fillRect/>
          </a:stretch>
        </p:blipFill>
        <p:spPr>
          <a:xfrm>
            <a:off x="9778447" y="5705498"/>
            <a:ext cx="2270908" cy="959655"/>
          </a:xfrm>
          <a:prstGeom prst="rect">
            <a:avLst/>
          </a:prstGeom>
        </p:spPr>
      </p:pic>
      <p:pic>
        <p:nvPicPr>
          <p:cNvPr id="4" name="Picture 3">
            <a:extLst>
              <a:ext uri="{FF2B5EF4-FFF2-40B4-BE49-F238E27FC236}">
                <a16:creationId xmlns:a16="http://schemas.microsoft.com/office/drawing/2014/main" id="{1ED98367-F956-C084-552D-148D9D00C172}"/>
              </a:ext>
            </a:extLst>
          </p:cNvPr>
          <p:cNvPicPr>
            <a:picLocks noChangeAspect="1"/>
          </p:cNvPicPr>
          <p:nvPr/>
        </p:nvPicPr>
        <p:blipFill>
          <a:blip r:embed="rId4"/>
          <a:stretch>
            <a:fillRect/>
          </a:stretch>
        </p:blipFill>
        <p:spPr>
          <a:xfrm>
            <a:off x="898410" y="2167797"/>
            <a:ext cx="9616941" cy="4123150"/>
          </a:xfrm>
          <a:prstGeom prst="rect">
            <a:avLst/>
          </a:prstGeom>
        </p:spPr>
      </p:pic>
      <p:sp>
        <p:nvSpPr>
          <p:cNvPr id="2" name="TextBox 1">
            <a:extLst>
              <a:ext uri="{FF2B5EF4-FFF2-40B4-BE49-F238E27FC236}">
                <a16:creationId xmlns:a16="http://schemas.microsoft.com/office/drawing/2014/main" id="{1EB8DC00-BBE7-01B6-063C-F10D7A1E4DFE}"/>
              </a:ext>
            </a:extLst>
          </p:cNvPr>
          <p:cNvSpPr txBox="1"/>
          <p:nvPr/>
        </p:nvSpPr>
        <p:spPr>
          <a:xfrm>
            <a:off x="9223421" y="854413"/>
            <a:ext cx="2925801" cy="369332"/>
          </a:xfrm>
          <a:prstGeom prst="rect">
            <a:avLst/>
          </a:prstGeom>
          <a:noFill/>
        </p:spPr>
        <p:txBody>
          <a:bodyPr wrap="none" rtlCol="0">
            <a:spAutoFit/>
          </a:bodyPr>
          <a:lstStyle/>
          <a:p>
            <a:r>
              <a:rPr lang="en-NL" dirty="0"/>
              <a:t>R_matched = R_ideal * filter</a:t>
            </a:r>
          </a:p>
        </p:txBody>
      </p:sp>
      <p:sp>
        <p:nvSpPr>
          <p:cNvPr id="3" name="TextBox 2">
            <a:extLst>
              <a:ext uri="{FF2B5EF4-FFF2-40B4-BE49-F238E27FC236}">
                <a16:creationId xmlns:a16="http://schemas.microsoft.com/office/drawing/2014/main" id="{505869D2-1033-0291-F5BF-8294CFFE2A55}"/>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p:pic>
        <p:nvPicPr>
          <p:cNvPr id="6" name="Graphic 5" descr="Footprints with solid fill">
            <a:extLst>
              <a:ext uri="{FF2B5EF4-FFF2-40B4-BE49-F238E27FC236}">
                <a16:creationId xmlns:a16="http://schemas.microsoft.com/office/drawing/2014/main" id="{B8001F9C-7A61-F667-4787-05A21D08AC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57" y="580419"/>
            <a:ext cx="608628" cy="608628"/>
          </a:xfrm>
          <a:prstGeom prst="rect">
            <a:avLst/>
          </a:prstGeom>
        </p:spPr>
      </p:pic>
      <p:sp>
        <p:nvSpPr>
          <p:cNvPr id="8" name="TextBox 7">
            <a:extLst>
              <a:ext uri="{FF2B5EF4-FFF2-40B4-BE49-F238E27FC236}">
                <a16:creationId xmlns:a16="http://schemas.microsoft.com/office/drawing/2014/main" id="{DB538315-1783-3EC4-5253-B1EA6EA2306E}"/>
              </a:ext>
            </a:extLst>
          </p:cNvPr>
          <p:cNvSpPr txBox="1"/>
          <p:nvPr/>
        </p:nvSpPr>
        <p:spPr>
          <a:xfrm>
            <a:off x="662352" y="669747"/>
            <a:ext cx="4450898" cy="369332"/>
          </a:xfrm>
          <a:prstGeom prst="rect">
            <a:avLst/>
          </a:prstGeom>
          <a:noFill/>
        </p:spPr>
        <p:txBody>
          <a:bodyPr wrap="none" rtlCol="0">
            <a:spAutoFit/>
          </a:bodyPr>
          <a:lstStyle/>
          <a:p>
            <a:r>
              <a:rPr lang="en-NL" b="1" i="1" dirty="0">
                <a:latin typeface="Arial" panose="020B0604020202020204" pitchFamily="34" charset="0"/>
                <a:cs typeface="Arial" panose="020B0604020202020204" pitchFamily="34" charset="0"/>
              </a:rPr>
              <a:t>2.6 Wavelet extraction and convolution</a:t>
            </a:r>
          </a:p>
        </p:txBody>
      </p:sp>
      <p:sp>
        <p:nvSpPr>
          <p:cNvPr id="10" name="TextBox 9">
            <a:extLst>
              <a:ext uri="{FF2B5EF4-FFF2-40B4-BE49-F238E27FC236}">
                <a16:creationId xmlns:a16="http://schemas.microsoft.com/office/drawing/2014/main" id="{37A3FA2F-4F9E-551C-B2FF-1B9892A93377}"/>
              </a:ext>
            </a:extLst>
          </p:cNvPr>
          <p:cNvSpPr txBox="1"/>
          <p:nvPr/>
        </p:nvSpPr>
        <p:spPr>
          <a:xfrm>
            <a:off x="489371" y="1246925"/>
            <a:ext cx="4999943" cy="1107996"/>
          </a:xfrm>
          <a:prstGeom prst="rect">
            <a:avLst/>
          </a:prstGeom>
          <a:noFill/>
        </p:spPr>
        <p:txBody>
          <a:bodyPr wrap="square" rtlCol="0">
            <a:spAutoFit/>
          </a:bodyPr>
          <a:lstStyle/>
          <a:p>
            <a:pPr marL="171450" indent="-171450">
              <a:buFont typeface="Wingdings" pitchFamily="2" charset="2"/>
              <a:buChar char="Ø"/>
            </a:pPr>
            <a:r>
              <a:rPr lang="en-GB" sz="1200" dirty="0">
                <a:latin typeface="Arial" panose="020B0604020202020204" pitchFamily="34" charset="0"/>
                <a:cs typeface="Arial" panose="020B0604020202020204" pitchFamily="34" charset="0"/>
              </a:rPr>
              <a:t>They can </a:t>
            </a:r>
            <a:r>
              <a:rPr lang="en-GB" sz="1200" b="1" dirty="0">
                <a:latin typeface="Arial" panose="020B0604020202020204" pitchFamily="34" charset="0"/>
                <a:cs typeface="Arial" panose="020B0604020202020204" pitchFamily="34" charset="0"/>
              </a:rPr>
              <a:t>agree approximately</a:t>
            </a:r>
            <a:r>
              <a:rPr lang="en-GB" sz="1200" dirty="0">
                <a:latin typeface="Arial" panose="020B0604020202020204" pitchFamily="34" charset="0"/>
                <a:cs typeface="Arial" panose="020B0604020202020204" pitchFamily="34" charset="0"/>
              </a:rPr>
              <a:t> for a single interface, weak contrasts, and small angles—i.e., when fitting Shuey’s form to PP amplitudes simulated by Kennett’s method—but they are </a:t>
            </a:r>
            <a:r>
              <a:rPr lang="en-GB" sz="1200" b="1" dirty="0">
                <a:latin typeface="Arial" panose="020B0604020202020204" pitchFamily="34" charset="0"/>
                <a:cs typeface="Arial" panose="020B0604020202020204" pitchFamily="34" charset="0"/>
              </a:rPr>
              <a:t>not the same</a:t>
            </a:r>
            <a:r>
              <a:rPr lang="en-GB" sz="1200" dirty="0">
                <a:latin typeface="Arial" panose="020B0604020202020204" pitchFamily="34" charset="0"/>
                <a:cs typeface="Arial" panose="020B0604020202020204" pitchFamily="34" charset="0"/>
              </a:rPr>
              <a:t> in scope or accuracy.</a:t>
            </a:r>
          </a:p>
          <a:p>
            <a:endParaRPr lang="en-NL" dirty="0"/>
          </a:p>
        </p:txBody>
      </p:sp>
    </p:spTree>
    <p:extLst>
      <p:ext uri="{BB962C8B-B14F-4D97-AF65-F5344CB8AC3E}">
        <p14:creationId xmlns:p14="http://schemas.microsoft.com/office/powerpoint/2010/main" val="276522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10;&#10;AI-generated content may be incorrect.">
            <a:extLst>
              <a:ext uri="{FF2B5EF4-FFF2-40B4-BE49-F238E27FC236}">
                <a16:creationId xmlns:a16="http://schemas.microsoft.com/office/drawing/2014/main" id="{D1EBE471-328E-FCF3-ABF1-41100FCAF59A}"/>
              </a:ext>
            </a:extLst>
          </p:cNvPr>
          <p:cNvPicPr>
            <a:picLocks noChangeAspect="1"/>
          </p:cNvPicPr>
          <p:nvPr/>
        </p:nvPicPr>
        <p:blipFill>
          <a:blip r:embed="rId2"/>
          <a:stretch>
            <a:fillRect/>
          </a:stretch>
        </p:blipFill>
        <p:spPr>
          <a:xfrm>
            <a:off x="1710837" y="1036550"/>
            <a:ext cx="8067610" cy="4361171"/>
          </a:xfrm>
          <a:prstGeom prst="rect">
            <a:avLst/>
          </a:prstGeom>
        </p:spPr>
      </p:pic>
      <p:sp>
        <p:nvSpPr>
          <p:cNvPr id="8" name="TextBox 7">
            <a:extLst>
              <a:ext uri="{FF2B5EF4-FFF2-40B4-BE49-F238E27FC236}">
                <a16:creationId xmlns:a16="http://schemas.microsoft.com/office/drawing/2014/main" id="{606CB52F-BA71-A18C-E497-F4177CA095B4}"/>
              </a:ext>
            </a:extLst>
          </p:cNvPr>
          <p:cNvSpPr txBox="1"/>
          <p:nvPr/>
        </p:nvSpPr>
        <p:spPr>
          <a:xfrm>
            <a:off x="1230119" y="5397721"/>
            <a:ext cx="9974174" cy="615553"/>
          </a:xfrm>
          <a:prstGeom prst="rect">
            <a:avLst/>
          </a:prstGeom>
          <a:noFill/>
        </p:spPr>
        <p:txBody>
          <a:bodyPr wrap="square" rtlCol="0">
            <a:spAutoFit/>
          </a:bodyPr>
          <a:lstStyle/>
          <a:p>
            <a:r>
              <a:rPr lang="en-GB" sz="1600" dirty="0"/>
              <a:t>Fig.7 Angle-dependent shaping filter estimated by least-squares matching of ideal to migrated amplitudes. </a:t>
            </a:r>
          </a:p>
          <a:p>
            <a:endParaRPr lang="en-NL" dirty="0"/>
          </a:p>
        </p:txBody>
      </p:sp>
      <p:pic>
        <p:nvPicPr>
          <p:cNvPr id="11" name="Picture 10">
            <a:extLst>
              <a:ext uri="{FF2B5EF4-FFF2-40B4-BE49-F238E27FC236}">
                <a16:creationId xmlns:a16="http://schemas.microsoft.com/office/drawing/2014/main" id="{8A0D2B9B-943C-8282-302E-D43787211687}"/>
              </a:ext>
            </a:extLst>
          </p:cNvPr>
          <p:cNvPicPr>
            <a:picLocks noChangeAspect="1"/>
          </p:cNvPicPr>
          <p:nvPr/>
        </p:nvPicPr>
        <p:blipFill>
          <a:blip r:embed="rId3"/>
          <a:stretch>
            <a:fillRect/>
          </a:stretch>
        </p:blipFill>
        <p:spPr>
          <a:xfrm>
            <a:off x="9778447" y="5705498"/>
            <a:ext cx="2270908" cy="959655"/>
          </a:xfrm>
          <a:prstGeom prst="rect">
            <a:avLst/>
          </a:prstGeom>
        </p:spPr>
      </p:pic>
      <p:sp>
        <p:nvSpPr>
          <p:cNvPr id="2" name="TextBox 1">
            <a:extLst>
              <a:ext uri="{FF2B5EF4-FFF2-40B4-BE49-F238E27FC236}">
                <a16:creationId xmlns:a16="http://schemas.microsoft.com/office/drawing/2014/main" id="{473A9064-37B4-FF24-639E-9AED239D53F4}"/>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p:spTree>
    <p:extLst>
      <p:ext uri="{BB962C8B-B14F-4D97-AF65-F5344CB8AC3E}">
        <p14:creationId xmlns:p14="http://schemas.microsoft.com/office/powerpoint/2010/main" val="33130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showing the same size of a line&#10;&#10;AI-generated content may be incorrect.">
            <a:extLst>
              <a:ext uri="{FF2B5EF4-FFF2-40B4-BE49-F238E27FC236}">
                <a16:creationId xmlns:a16="http://schemas.microsoft.com/office/drawing/2014/main" id="{1E44B0C9-0D16-4C7C-98AC-AEEDFCDCF333}"/>
              </a:ext>
            </a:extLst>
          </p:cNvPr>
          <p:cNvPicPr>
            <a:picLocks noChangeAspect="1"/>
          </p:cNvPicPr>
          <p:nvPr/>
        </p:nvPicPr>
        <p:blipFill>
          <a:blip r:embed="rId2"/>
          <a:srcRect t="39928" r="23659" b="28261"/>
          <a:stretch>
            <a:fillRect/>
          </a:stretch>
        </p:blipFill>
        <p:spPr>
          <a:xfrm>
            <a:off x="213018" y="1376039"/>
            <a:ext cx="5798611" cy="1812191"/>
          </a:xfrm>
          <a:prstGeom prst="rect">
            <a:avLst/>
          </a:prstGeom>
        </p:spPr>
      </p:pic>
      <p:pic>
        <p:nvPicPr>
          <p:cNvPr id="7" name="Picture 6" descr="A graph of a graph showing the same size of a line&#10;&#10;AI-generated content may be incorrect.">
            <a:extLst>
              <a:ext uri="{FF2B5EF4-FFF2-40B4-BE49-F238E27FC236}">
                <a16:creationId xmlns:a16="http://schemas.microsoft.com/office/drawing/2014/main" id="{EC0A774B-5772-A3A0-D0C2-2060A79F949B}"/>
              </a:ext>
            </a:extLst>
          </p:cNvPr>
          <p:cNvPicPr>
            <a:picLocks noChangeAspect="1"/>
          </p:cNvPicPr>
          <p:nvPr/>
        </p:nvPicPr>
        <p:blipFill>
          <a:blip r:embed="rId3"/>
          <a:srcRect t="39827" r="23737" b="28273"/>
          <a:stretch>
            <a:fillRect/>
          </a:stretch>
        </p:blipFill>
        <p:spPr>
          <a:xfrm>
            <a:off x="5946430" y="1369096"/>
            <a:ext cx="5798543" cy="1819134"/>
          </a:xfrm>
          <a:prstGeom prst="rect">
            <a:avLst/>
          </a:prstGeom>
        </p:spPr>
      </p:pic>
      <p:pic>
        <p:nvPicPr>
          <p:cNvPr id="9" name="Picture 8" descr="A graph of a graph showing the same size of a line&#10;&#10;AI-generated content may be incorrect.">
            <a:extLst>
              <a:ext uri="{FF2B5EF4-FFF2-40B4-BE49-F238E27FC236}">
                <a16:creationId xmlns:a16="http://schemas.microsoft.com/office/drawing/2014/main" id="{5738ADAE-CB8E-6D34-A26B-9CD6835AFCD2}"/>
              </a:ext>
            </a:extLst>
          </p:cNvPr>
          <p:cNvPicPr>
            <a:picLocks noChangeAspect="1"/>
          </p:cNvPicPr>
          <p:nvPr/>
        </p:nvPicPr>
        <p:blipFill>
          <a:blip r:embed="rId4"/>
          <a:srcRect l="1599" t="39669" r="23737" b="29892"/>
          <a:stretch>
            <a:fillRect/>
          </a:stretch>
        </p:blipFill>
        <p:spPr>
          <a:xfrm>
            <a:off x="278252" y="3835153"/>
            <a:ext cx="5668144" cy="1733122"/>
          </a:xfrm>
          <a:prstGeom prst="rect">
            <a:avLst/>
          </a:prstGeom>
        </p:spPr>
      </p:pic>
      <p:pic>
        <p:nvPicPr>
          <p:cNvPr id="3" name="Picture 2" descr="A graph of a graph showing the same size of a line&#10;&#10;AI-generated content may be incorrect.">
            <a:extLst>
              <a:ext uri="{FF2B5EF4-FFF2-40B4-BE49-F238E27FC236}">
                <a16:creationId xmlns:a16="http://schemas.microsoft.com/office/drawing/2014/main" id="{4D706E38-F39A-C486-C979-DB301F5B8EAB}"/>
              </a:ext>
            </a:extLst>
          </p:cNvPr>
          <p:cNvPicPr>
            <a:picLocks noChangeAspect="1"/>
          </p:cNvPicPr>
          <p:nvPr/>
        </p:nvPicPr>
        <p:blipFill>
          <a:blip r:embed="rId5"/>
          <a:srcRect t="38852" r="23088" b="30677"/>
          <a:stretch>
            <a:fillRect/>
          </a:stretch>
        </p:blipFill>
        <p:spPr>
          <a:xfrm>
            <a:off x="6096000" y="3755782"/>
            <a:ext cx="5832674" cy="1733122"/>
          </a:xfrm>
          <a:prstGeom prst="rect">
            <a:avLst/>
          </a:prstGeom>
        </p:spPr>
      </p:pic>
      <p:sp>
        <p:nvSpPr>
          <p:cNvPr id="10" name="TextBox 9">
            <a:extLst>
              <a:ext uri="{FF2B5EF4-FFF2-40B4-BE49-F238E27FC236}">
                <a16:creationId xmlns:a16="http://schemas.microsoft.com/office/drawing/2014/main" id="{DB1B862E-AA2C-EA8A-3536-FB570397E646}"/>
              </a:ext>
            </a:extLst>
          </p:cNvPr>
          <p:cNvSpPr txBox="1"/>
          <p:nvPr/>
        </p:nvSpPr>
        <p:spPr>
          <a:xfrm>
            <a:off x="3697020" y="6001463"/>
            <a:ext cx="5772671" cy="369332"/>
          </a:xfrm>
          <a:prstGeom prst="rect">
            <a:avLst/>
          </a:prstGeom>
          <a:noFill/>
        </p:spPr>
        <p:txBody>
          <a:bodyPr wrap="none" rtlCol="0">
            <a:spAutoFit/>
          </a:bodyPr>
          <a:lstStyle/>
          <a:p>
            <a:r>
              <a:rPr lang="en-GB" dirty="0"/>
              <a:t>Fig.12 Ideal reflection </a:t>
            </a:r>
            <a:r>
              <a:rPr lang="en-NL" dirty="0"/>
              <a:t>convolved with filter at year of 100 </a:t>
            </a:r>
          </a:p>
        </p:txBody>
      </p:sp>
      <p:pic>
        <p:nvPicPr>
          <p:cNvPr id="2" name="Picture 1">
            <a:extLst>
              <a:ext uri="{FF2B5EF4-FFF2-40B4-BE49-F238E27FC236}">
                <a16:creationId xmlns:a16="http://schemas.microsoft.com/office/drawing/2014/main" id="{DD0AF1D7-E8CD-F8EA-9BFD-9C082C6B25FE}"/>
              </a:ext>
            </a:extLst>
          </p:cNvPr>
          <p:cNvPicPr>
            <a:picLocks noChangeAspect="1"/>
          </p:cNvPicPr>
          <p:nvPr/>
        </p:nvPicPr>
        <p:blipFill>
          <a:blip r:embed="rId6"/>
          <a:stretch>
            <a:fillRect/>
          </a:stretch>
        </p:blipFill>
        <p:spPr>
          <a:xfrm>
            <a:off x="9778447" y="5705498"/>
            <a:ext cx="2270908" cy="959655"/>
          </a:xfrm>
          <a:prstGeom prst="rect">
            <a:avLst/>
          </a:prstGeom>
        </p:spPr>
      </p:pic>
      <p:sp>
        <p:nvSpPr>
          <p:cNvPr id="4" name="TextBox 3">
            <a:extLst>
              <a:ext uri="{FF2B5EF4-FFF2-40B4-BE49-F238E27FC236}">
                <a16:creationId xmlns:a16="http://schemas.microsoft.com/office/drawing/2014/main" id="{EA7BB575-AC11-CE53-960C-3DB2054EA294}"/>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8C8AD91-7C49-C06C-67C2-C292CAAC2FF7}"/>
                  </a:ext>
                </a:extLst>
              </p:cNvPr>
              <p:cNvSpPr txBox="1"/>
              <p:nvPr/>
            </p:nvSpPr>
            <p:spPr>
              <a:xfrm>
                <a:off x="2467992" y="942851"/>
                <a:ext cx="2142510" cy="369332"/>
              </a:xfrm>
              <a:prstGeom prst="rect">
                <a:avLst/>
              </a:prstGeom>
              <a:noFill/>
            </p:spPr>
            <p:txBody>
              <a:bodyPr wrap="none" rtlCol="0">
                <a:spAutoFit/>
              </a:bodyPr>
              <a:lstStyle/>
              <a:p>
                <a:r>
                  <a:rPr lang="en-NL" dirty="0"/>
                  <a:t>R when sin</a:t>
                </a:r>
                <a:r>
                  <a:rPr lang="en-NL" baseline="30000" dirty="0"/>
                  <a:t>2</a:t>
                </a:r>
                <a:r>
                  <a:rPr lang="en-NL" dirty="0"/>
                  <a:t>(</a:t>
                </a:r>
                <a14:m>
                  <m:oMath xmlns:m="http://schemas.openxmlformats.org/officeDocument/2006/math">
                    <m:r>
                      <a:rPr lang="en-NL" i="1" smtClean="0">
                        <a:latin typeface="Cambria Math" panose="02040503050406030204" pitchFamily="18" charset="0"/>
                        <a:ea typeface="Cambria Math" panose="02040503050406030204" pitchFamily="18" charset="0"/>
                      </a:rPr>
                      <m:t>𝛼</m:t>
                    </m:r>
                  </m:oMath>
                </a14:m>
                <a:r>
                  <a:rPr lang="en-NL" dirty="0"/>
                  <a:t>) = 0.0</a:t>
                </a:r>
              </a:p>
            </p:txBody>
          </p:sp>
        </mc:Choice>
        <mc:Fallback>
          <p:sp>
            <p:nvSpPr>
              <p:cNvPr id="6" name="TextBox 5">
                <a:extLst>
                  <a:ext uri="{FF2B5EF4-FFF2-40B4-BE49-F238E27FC236}">
                    <a16:creationId xmlns:a16="http://schemas.microsoft.com/office/drawing/2014/main" id="{A8C8AD91-7C49-C06C-67C2-C292CAAC2FF7}"/>
                  </a:ext>
                </a:extLst>
              </p:cNvPr>
              <p:cNvSpPr txBox="1">
                <a:spLocks noRot="1" noChangeAspect="1" noMove="1" noResize="1" noEditPoints="1" noAdjustHandles="1" noChangeArrowheads="1" noChangeShapeType="1" noTextEdit="1"/>
              </p:cNvSpPr>
              <p:nvPr/>
            </p:nvSpPr>
            <p:spPr>
              <a:xfrm>
                <a:off x="2467992" y="942851"/>
                <a:ext cx="2142510" cy="369332"/>
              </a:xfrm>
              <a:prstGeom prst="rect">
                <a:avLst/>
              </a:prstGeom>
              <a:blipFill>
                <a:blip r:embed="rId7"/>
                <a:stretch>
                  <a:fillRect l="-2367" t="-6667" r="-1775" b="-23333"/>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F28B8EF-E700-0CBC-1363-BF492493307B}"/>
                  </a:ext>
                </a:extLst>
              </p:cNvPr>
              <p:cNvSpPr txBox="1"/>
              <p:nvPr/>
            </p:nvSpPr>
            <p:spPr>
              <a:xfrm>
                <a:off x="8284346" y="967836"/>
                <a:ext cx="2142510" cy="369332"/>
              </a:xfrm>
              <a:prstGeom prst="rect">
                <a:avLst/>
              </a:prstGeom>
              <a:noFill/>
            </p:spPr>
            <p:txBody>
              <a:bodyPr wrap="none" rtlCol="0">
                <a:spAutoFit/>
              </a:bodyPr>
              <a:lstStyle/>
              <a:p>
                <a:r>
                  <a:rPr lang="en-NL" dirty="0"/>
                  <a:t>R when sin</a:t>
                </a:r>
                <a:r>
                  <a:rPr lang="en-NL" baseline="30000" dirty="0"/>
                  <a:t>2</a:t>
                </a:r>
                <a:r>
                  <a:rPr lang="en-NL" dirty="0"/>
                  <a:t>(</a:t>
                </a:r>
                <a14:m>
                  <m:oMath xmlns:m="http://schemas.openxmlformats.org/officeDocument/2006/math">
                    <m:r>
                      <a:rPr lang="en-NL" i="1" smtClean="0">
                        <a:latin typeface="Cambria Math" panose="02040503050406030204" pitchFamily="18" charset="0"/>
                        <a:ea typeface="Cambria Math" panose="02040503050406030204" pitchFamily="18" charset="0"/>
                      </a:rPr>
                      <m:t>𝛼</m:t>
                    </m:r>
                  </m:oMath>
                </a14:m>
                <a:r>
                  <a:rPr lang="en-NL" dirty="0"/>
                  <a:t>) = 0.1</a:t>
                </a:r>
              </a:p>
            </p:txBody>
          </p:sp>
        </mc:Choice>
        <mc:Fallback>
          <p:sp>
            <p:nvSpPr>
              <p:cNvPr id="8" name="TextBox 7">
                <a:extLst>
                  <a:ext uri="{FF2B5EF4-FFF2-40B4-BE49-F238E27FC236}">
                    <a16:creationId xmlns:a16="http://schemas.microsoft.com/office/drawing/2014/main" id="{FF28B8EF-E700-0CBC-1363-BF492493307B}"/>
                  </a:ext>
                </a:extLst>
              </p:cNvPr>
              <p:cNvSpPr txBox="1">
                <a:spLocks noRot="1" noChangeAspect="1" noMove="1" noResize="1" noEditPoints="1" noAdjustHandles="1" noChangeArrowheads="1" noChangeShapeType="1" noTextEdit="1"/>
              </p:cNvSpPr>
              <p:nvPr/>
            </p:nvSpPr>
            <p:spPr>
              <a:xfrm>
                <a:off x="8284346" y="967836"/>
                <a:ext cx="2142510" cy="369332"/>
              </a:xfrm>
              <a:prstGeom prst="rect">
                <a:avLst/>
              </a:prstGeom>
              <a:blipFill>
                <a:blip r:embed="rId8"/>
                <a:stretch>
                  <a:fillRect l="-2367" t="-10000" r="-1775" b="-26667"/>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518C02E-90F7-8970-4173-6D15A6CDAD4A}"/>
                  </a:ext>
                </a:extLst>
              </p:cNvPr>
              <p:cNvSpPr txBox="1"/>
              <p:nvPr/>
            </p:nvSpPr>
            <p:spPr>
              <a:xfrm>
                <a:off x="2327429" y="3465821"/>
                <a:ext cx="2188997" cy="369332"/>
              </a:xfrm>
              <a:prstGeom prst="rect">
                <a:avLst/>
              </a:prstGeom>
              <a:noFill/>
            </p:spPr>
            <p:txBody>
              <a:bodyPr wrap="none" rtlCol="0">
                <a:spAutoFit/>
              </a:bodyPr>
              <a:lstStyle/>
              <a:p>
                <a:r>
                  <a:rPr lang="en-NL" dirty="0"/>
                  <a:t>R when sin</a:t>
                </a:r>
                <a:r>
                  <a:rPr lang="en-NL" baseline="30000" dirty="0"/>
                  <a:t>2</a:t>
                </a:r>
                <a:r>
                  <a:rPr lang="en-NL" dirty="0"/>
                  <a:t>(</a:t>
                </a:r>
                <a14:m>
                  <m:oMath xmlns:m="http://schemas.openxmlformats.org/officeDocument/2006/math">
                    <m:r>
                      <a:rPr lang="en-NL" i="1" smtClean="0">
                        <a:latin typeface="Cambria Math" panose="02040503050406030204" pitchFamily="18" charset="0"/>
                        <a:ea typeface="Cambria Math" panose="02040503050406030204" pitchFamily="18" charset="0"/>
                      </a:rPr>
                      <m:t>𝛼</m:t>
                    </m:r>
                  </m:oMath>
                </a14:m>
                <a:r>
                  <a:rPr lang="en-NL" dirty="0"/>
                  <a:t>) = 0.2 </a:t>
                </a:r>
              </a:p>
            </p:txBody>
          </p:sp>
        </mc:Choice>
        <mc:Fallback>
          <p:sp>
            <p:nvSpPr>
              <p:cNvPr id="11" name="TextBox 10">
                <a:extLst>
                  <a:ext uri="{FF2B5EF4-FFF2-40B4-BE49-F238E27FC236}">
                    <a16:creationId xmlns:a16="http://schemas.microsoft.com/office/drawing/2014/main" id="{8518C02E-90F7-8970-4173-6D15A6CDAD4A}"/>
                  </a:ext>
                </a:extLst>
              </p:cNvPr>
              <p:cNvSpPr txBox="1">
                <a:spLocks noRot="1" noChangeAspect="1" noMove="1" noResize="1" noEditPoints="1" noAdjustHandles="1" noChangeArrowheads="1" noChangeShapeType="1" noTextEdit="1"/>
              </p:cNvSpPr>
              <p:nvPr/>
            </p:nvSpPr>
            <p:spPr>
              <a:xfrm>
                <a:off x="2327429" y="3465821"/>
                <a:ext cx="2188997" cy="369332"/>
              </a:xfrm>
              <a:prstGeom prst="rect">
                <a:avLst/>
              </a:prstGeom>
              <a:blipFill>
                <a:blip r:embed="rId9"/>
                <a:stretch>
                  <a:fillRect l="-2312" t="-10345" r="-1734" b="-2758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BEE6C6C-17EC-38D7-1F7C-EE95C295931A}"/>
                  </a:ext>
                </a:extLst>
              </p:cNvPr>
              <p:cNvSpPr txBox="1"/>
              <p:nvPr/>
            </p:nvSpPr>
            <p:spPr>
              <a:xfrm>
                <a:off x="8493013" y="3462819"/>
                <a:ext cx="2142510" cy="369332"/>
              </a:xfrm>
              <a:prstGeom prst="rect">
                <a:avLst/>
              </a:prstGeom>
              <a:noFill/>
            </p:spPr>
            <p:txBody>
              <a:bodyPr wrap="none" rtlCol="0">
                <a:spAutoFit/>
              </a:bodyPr>
              <a:lstStyle/>
              <a:p>
                <a:r>
                  <a:rPr lang="en-NL" dirty="0"/>
                  <a:t>R when sin</a:t>
                </a:r>
                <a:r>
                  <a:rPr lang="en-NL" baseline="30000" dirty="0"/>
                  <a:t>2</a:t>
                </a:r>
                <a:r>
                  <a:rPr lang="en-NL" dirty="0"/>
                  <a:t>(</a:t>
                </a:r>
                <a14:m>
                  <m:oMath xmlns:m="http://schemas.openxmlformats.org/officeDocument/2006/math">
                    <m:r>
                      <a:rPr lang="en-NL" i="1" smtClean="0">
                        <a:latin typeface="Cambria Math" panose="02040503050406030204" pitchFamily="18" charset="0"/>
                        <a:ea typeface="Cambria Math" panose="02040503050406030204" pitchFamily="18" charset="0"/>
                      </a:rPr>
                      <m:t>𝛼</m:t>
                    </m:r>
                  </m:oMath>
                </a14:m>
                <a:r>
                  <a:rPr lang="en-NL" dirty="0"/>
                  <a:t>) = 0.3</a:t>
                </a:r>
              </a:p>
            </p:txBody>
          </p:sp>
        </mc:Choice>
        <mc:Fallback>
          <p:sp>
            <p:nvSpPr>
              <p:cNvPr id="12" name="TextBox 11">
                <a:extLst>
                  <a:ext uri="{FF2B5EF4-FFF2-40B4-BE49-F238E27FC236}">
                    <a16:creationId xmlns:a16="http://schemas.microsoft.com/office/drawing/2014/main" id="{BBEE6C6C-17EC-38D7-1F7C-EE95C295931A}"/>
                  </a:ext>
                </a:extLst>
              </p:cNvPr>
              <p:cNvSpPr txBox="1">
                <a:spLocks noRot="1" noChangeAspect="1" noMove="1" noResize="1" noEditPoints="1" noAdjustHandles="1" noChangeArrowheads="1" noChangeShapeType="1" noTextEdit="1"/>
              </p:cNvSpPr>
              <p:nvPr/>
            </p:nvSpPr>
            <p:spPr>
              <a:xfrm>
                <a:off x="8493013" y="3462819"/>
                <a:ext cx="2142510" cy="369332"/>
              </a:xfrm>
              <a:prstGeom prst="rect">
                <a:avLst/>
              </a:prstGeom>
              <a:blipFill>
                <a:blip r:embed="rId10"/>
                <a:stretch>
                  <a:fillRect l="-2353" t="-6667" r="-1765" b="-26667"/>
                </a:stretch>
              </a:blipFill>
            </p:spPr>
            <p:txBody>
              <a:bodyPr/>
              <a:lstStyle/>
              <a:p>
                <a:r>
                  <a:rPr lang="en-NL">
                    <a:noFill/>
                  </a:rPr>
                  <a:t> </a:t>
                </a:r>
              </a:p>
            </p:txBody>
          </p:sp>
        </mc:Fallback>
      </mc:AlternateContent>
    </p:spTree>
    <p:extLst>
      <p:ext uri="{BB962C8B-B14F-4D97-AF65-F5344CB8AC3E}">
        <p14:creationId xmlns:p14="http://schemas.microsoft.com/office/powerpoint/2010/main" val="128440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16BCDD-403E-681E-305E-19024E09BC46}"/>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descr="A green rectangular graph with black text&#10;&#10;AI-generated content may be incorrect.">
            <a:extLst>
              <a:ext uri="{FF2B5EF4-FFF2-40B4-BE49-F238E27FC236}">
                <a16:creationId xmlns:a16="http://schemas.microsoft.com/office/drawing/2014/main" id="{3A189E6A-C63A-CB31-D9E3-F70F177A9F81}"/>
              </a:ext>
            </a:extLst>
          </p:cNvPr>
          <p:cNvPicPr>
            <a:picLocks noChangeAspect="1"/>
          </p:cNvPicPr>
          <p:nvPr/>
        </p:nvPicPr>
        <p:blipFill>
          <a:blip r:embed="rId2"/>
          <a:srcRect l="5557" t="31254" r="14820" b="19990"/>
          <a:stretch>
            <a:fillRect/>
          </a:stretch>
        </p:blipFill>
        <p:spPr>
          <a:xfrm>
            <a:off x="130629" y="1420427"/>
            <a:ext cx="6010192" cy="1472132"/>
          </a:xfrm>
          <a:prstGeom prst="rect">
            <a:avLst/>
          </a:prstGeom>
        </p:spPr>
      </p:pic>
      <p:pic>
        <p:nvPicPr>
          <p:cNvPr id="6" name="Picture 5" descr="A green graph with black text&#10;&#10;AI-generated content may be incorrect.">
            <a:extLst>
              <a:ext uri="{FF2B5EF4-FFF2-40B4-BE49-F238E27FC236}">
                <a16:creationId xmlns:a16="http://schemas.microsoft.com/office/drawing/2014/main" id="{2CFC7DCE-03FD-BAA7-49BC-4B56195DB6E3}"/>
              </a:ext>
            </a:extLst>
          </p:cNvPr>
          <p:cNvPicPr>
            <a:picLocks noChangeAspect="1"/>
          </p:cNvPicPr>
          <p:nvPr/>
        </p:nvPicPr>
        <p:blipFill>
          <a:blip r:embed="rId3"/>
          <a:srcRect l="5783" t="31254" r="14843" b="19990"/>
          <a:stretch>
            <a:fillRect/>
          </a:stretch>
        </p:blipFill>
        <p:spPr>
          <a:xfrm>
            <a:off x="6140821" y="1420426"/>
            <a:ext cx="5847746" cy="1436823"/>
          </a:xfrm>
          <a:prstGeom prst="rect">
            <a:avLst/>
          </a:prstGeom>
        </p:spPr>
      </p:pic>
      <p:pic>
        <p:nvPicPr>
          <p:cNvPr id="8" name="Picture 7" descr="A green rectangular graph with black text&#10;&#10;AI-generated content may be incorrect.">
            <a:extLst>
              <a:ext uri="{FF2B5EF4-FFF2-40B4-BE49-F238E27FC236}">
                <a16:creationId xmlns:a16="http://schemas.microsoft.com/office/drawing/2014/main" id="{5A04F45F-7B4C-2B0F-496C-3665A2AD6220}"/>
              </a:ext>
            </a:extLst>
          </p:cNvPr>
          <p:cNvPicPr>
            <a:picLocks noChangeAspect="1"/>
          </p:cNvPicPr>
          <p:nvPr/>
        </p:nvPicPr>
        <p:blipFill>
          <a:blip r:embed="rId4"/>
          <a:srcRect l="5679" t="31478" r="14963" b="19928"/>
          <a:stretch>
            <a:fillRect/>
          </a:stretch>
        </p:blipFill>
        <p:spPr>
          <a:xfrm>
            <a:off x="251719" y="3791976"/>
            <a:ext cx="5844281" cy="1431494"/>
          </a:xfrm>
          <a:prstGeom prst="rect">
            <a:avLst/>
          </a:prstGeom>
        </p:spPr>
      </p:pic>
      <p:pic>
        <p:nvPicPr>
          <p:cNvPr id="3" name="Picture 2" descr="A green graph with black text&#10;&#10;AI-generated content may be incorrect.">
            <a:extLst>
              <a:ext uri="{FF2B5EF4-FFF2-40B4-BE49-F238E27FC236}">
                <a16:creationId xmlns:a16="http://schemas.microsoft.com/office/drawing/2014/main" id="{53745A90-B5BA-E90B-858F-E9BB388126B1}"/>
              </a:ext>
            </a:extLst>
          </p:cNvPr>
          <p:cNvPicPr>
            <a:picLocks noChangeAspect="1"/>
          </p:cNvPicPr>
          <p:nvPr/>
        </p:nvPicPr>
        <p:blipFill>
          <a:blip r:embed="rId5"/>
          <a:srcRect l="5651" t="31478" r="14990" b="19928"/>
          <a:stretch>
            <a:fillRect/>
          </a:stretch>
        </p:blipFill>
        <p:spPr>
          <a:xfrm>
            <a:off x="6140821" y="3829186"/>
            <a:ext cx="5844281" cy="1431494"/>
          </a:xfrm>
          <a:prstGeom prst="rect">
            <a:avLst/>
          </a:prstGeom>
        </p:spPr>
      </p:pic>
      <p:pic>
        <p:nvPicPr>
          <p:cNvPr id="4" name="Picture 3" descr="A blue and black logo&#10;&#10;AI-generated content may be incorrect.">
            <a:extLst>
              <a:ext uri="{FF2B5EF4-FFF2-40B4-BE49-F238E27FC236}">
                <a16:creationId xmlns:a16="http://schemas.microsoft.com/office/drawing/2014/main" id="{642A63C4-D6C8-735F-3A40-EA4C4CB36BEA}"/>
              </a:ext>
            </a:extLst>
          </p:cNvPr>
          <p:cNvPicPr>
            <a:picLocks noChangeAspect="1"/>
          </p:cNvPicPr>
          <p:nvPr/>
        </p:nvPicPr>
        <p:blipFill>
          <a:blip r:embed="rId6"/>
          <a:stretch>
            <a:fillRect/>
          </a:stretch>
        </p:blipFill>
        <p:spPr>
          <a:xfrm>
            <a:off x="9778447" y="5705498"/>
            <a:ext cx="2270908" cy="959655"/>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C8E38F9-543C-FECB-9999-45E88B5F09DB}"/>
                  </a:ext>
                </a:extLst>
              </p:cNvPr>
              <p:cNvSpPr txBox="1"/>
              <p:nvPr/>
            </p:nvSpPr>
            <p:spPr>
              <a:xfrm>
                <a:off x="1562859" y="5312252"/>
                <a:ext cx="9028369" cy="646331"/>
              </a:xfrm>
              <a:prstGeom prst="rect">
                <a:avLst/>
              </a:prstGeom>
              <a:noFill/>
            </p:spPr>
            <p:txBody>
              <a:bodyPr wrap="none" rtlCol="0">
                <a:spAutoFit/>
              </a:bodyPr>
              <a:lstStyle/>
              <a:p>
                <a:r>
                  <a:rPr lang="en-NL" dirty="0"/>
                  <a:t>Fig. </a:t>
                </a:r>
                <a:r>
                  <a:rPr lang="en-GB" dirty="0"/>
                  <a:t>Residuals of angle gathers at four angles (</a:t>
                </a:r>
                <a:r>
                  <a:rPr lang="en-NL" dirty="0">
                    <a:latin typeface="Arial" panose="020B0604020202020204" pitchFamily="34" charset="0"/>
                    <a:cs typeface="Arial" panose="020B0604020202020204" pitchFamily="34" charset="0"/>
                  </a:rPr>
                  <a:t>sin</a:t>
                </a:r>
                <a:r>
                  <a:rPr lang="en-NL" baseline="30000" dirty="0">
                    <a:latin typeface="Arial" panose="020B0604020202020204" pitchFamily="34" charset="0"/>
                    <a:cs typeface="Arial" panose="020B0604020202020204" pitchFamily="34" charset="0"/>
                  </a:rPr>
                  <a:t>2</a:t>
                </a:r>
                <a:r>
                  <a:rPr lang="en-NL" dirty="0">
                    <a:latin typeface="Arial" panose="020B0604020202020204" pitchFamily="34" charset="0"/>
                    <a:cs typeface="Arial" panose="020B0604020202020204" pitchFamily="34" charset="0"/>
                  </a:rPr>
                  <a:t>(</a:t>
                </a:r>
                <a14:m>
                  <m:oMath xmlns:m="http://schemas.openxmlformats.org/officeDocument/2006/math">
                    <m:r>
                      <a:rPr lang="en-NL" i="1">
                        <a:latin typeface="Cambria Math" panose="02040503050406030204" pitchFamily="18" charset="0"/>
                        <a:ea typeface="Cambria Math" panose="02040503050406030204" pitchFamily="18" charset="0"/>
                      </a:rPr>
                      <m:t>𝛼</m:t>
                    </m:r>
                  </m:oMath>
                </a14:m>
                <a:r>
                  <a:rPr lang="en-NL" dirty="0">
                    <a:latin typeface="Arial" panose="020B0604020202020204" pitchFamily="34" charset="0"/>
                    <a:cs typeface="Arial" panose="020B0604020202020204" pitchFamily="34" charset="0"/>
                  </a:rPr>
                  <a:t>) </a:t>
                </a:r>
                <a:r>
                  <a:rPr lang="el-GR" dirty="0"/>
                  <a:t>= 0.0, 0.1, 0.2, 0.3) </a:t>
                </a:r>
                <a:r>
                  <a:rPr lang="en-GB" dirty="0"/>
                  <a:t>in the year of 100 </a:t>
                </a:r>
              </a:p>
              <a:p>
                <a:endParaRPr lang="en-NL" dirty="0"/>
              </a:p>
            </p:txBody>
          </p:sp>
        </mc:Choice>
        <mc:Fallback>
          <p:sp>
            <p:nvSpPr>
              <p:cNvPr id="11" name="TextBox 10">
                <a:extLst>
                  <a:ext uri="{FF2B5EF4-FFF2-40B4-BE49-F238E27FC236}">
                    <a16:creationId xmlns:a16="http://schemas.microsoft.com/office/drawing/2014/main" id="{3C8E38F9-543C-FECB-9999-45E88B5F09DB}"/>
                  </a:ext>
                </a:extLst>
              </p:cNvPr>
              <p:cNvSpPr txBox="1">
                <a:spLocks noRot="1" noChangeAspect="1" noMove="1" noResize="1" noEditPoints="1" noAdjustHandles="1" noChangeArrowheads="1" noChangeShapeType="1" noTextEdit="1"/>
              </p:cNvSpPr>
              <p:nvPr/>
            </p:nvSpPr>
            <p:spPr>
              <a:xfrm>
                <a:off x="1562859" y="5312252"/>
                <a:ext cx="9028369" cy="646331"/>
              </a:xfrm>
              <a:prstGeom prst="rect">
                <a:avLst/>
              </a:prstGeom>
              <a:blipFill>
                <a:blip r:embed="rId7"/>
                <a:stretch>
                  <a:fillRect l="-421" t="-5882"/>
                </a:stretch>
              </a:blipFill>
            </p:spPr>
            <p:txBody>
              <a:bodyPr/>
              <a:lstStyle/>
              <a:p>
                <a:r>
                  <a:rPr lang="en-NL">
                    <a:noFill/>
                  </a:rPr>
                  <a:t> </a:t>
                </a:r>
              </a:p>
            </p:txBody>
          </p:sp>
        </mc:Fallback>
      </mc:AlternateContent>
      <p:sp>
        <p:nvSpPr>
          <p:cNvPr id="2" name="TextBox 1">
            <a:extLst>
              <a:ext uri="{FF2B5EF4-FFF2-40B4-BE49-F238E27FC236}">
                <a16:creationId xmlns:a16="http://schemas.microsoft.com/office/drawing/2014/main" id="{3131787C-64A7-533A-53AD-4B002627A2C4}"/>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8AF03E1-8F7F-1A76-5979-801A411F619B}"/>
                  </a:ext>
                </a:extLst>
              </p:cNvPr>
              <p:cNvSpPr txBox="1"/>
              <p:nvPr/>
            </p:nvSpPr>
            <p:spPr>
              <a:xfrm>
                <a:off x="2192784" y="1065562"/>
                <a:ext cx="1675330"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dR when sin</a:t>
                </a:r>
                <a:r>
                  <a:rPr lang="en-NL" sz="1200" baseline="30000" dirty="0">
                    <a:latin typeface="Arial" panose="020B0604020202020204" pitchFamily="34" charset="0"/>
                    <a:cs typeface="Arial" panose="020B0604020202020204" pitchFamily="34" charset="0"/>
                  </a:rPr>
                  <a:t>2</a:t>
                </a:r>
                <a:r>
                  <a:rPr lang="en-NL" sz="1200" dirty="0">
                    <a:latin typeface="Arial" panose="020B0604020202020204" pitchFamily="34" charset="0"/>
                    <a:cs typeface="Arial" panose="020B0604020202020204" pitchFamily="34" charset="0"/>
                  </a:rPr>
                  <a:t>(</a:t>
                </a:r>
                <a14:m>
                  <m:oMath xmlns:m="http://schemas.openxmlformats.org/officeDocument/2006/math">
                    <m:r>
                      <a:rPr lang="en-NL" sz="1200" i="1" smtClean="0">
                        <a:latin typeface="Cambria Math" panose="02040503050406030204" pitchFamily="18" charset="0"/>
                        <a:ea typeface="Cambria Math" panose="02040503050406030204" pitchFamily="18" charset="0"/>
                      </a:rPr>
                      <m:t>𝛼</m:t>
                    </m:r>
                  </m:oMath>
                </a14:m>
                <a:r>
                  <a:rPr lang="en-NL" sz="1200" dirty="0">
                    <a:latin typeface="Arial" panose="020B0604020202020204" pitchFamily="34" charset="0"/>
                    <a:cs typeface="Arial" panose="020B0604020202020204" pitchFamily="34" charset="0"/>
                  </a:rPr>
                  <a:t>) = 0.0</a:t>
                </a:r>
              </a:p>
            </p:txBody>
          </p:sp>
        </mc:Choice>
        <mc:Fallback>
          <p:sp>
            <p:nvSpPr>
              <p:cNvPr id="5" name="TextBox 4">
                <a:extLst>
                  <a:ext uri="{FF2B5EF4-FFF2-40B4-BE49-F238E27FC236}">
                    <a16:creationId xmlns:a16="http://schemas.microsoft.com/office/drawing/2014/main" id="{48AF03E1-8F7F-1A76-5979-801A411F619B}"/>
                  </a:ext>
                </a:extLst>
              </p:cNvPr>
              <p:cNvSpPr txBox="1">
                <a:spLocks noRot="1" noChangeAspect="1" noMove="1" noResize="1" noEditPoints="1" noAdjustHandles="1" noChangeArrowheads="1" noChangeShapeType="1" noTextEdit="1"/>
              </p:cNvSpPr>
              <p:nvPr/>
            </p:nvSpPr>
            <p:spPr>
              <a:xfrm>
                <a:off x="2192784" y="1065562"/>
                <a:ext cx="1675330" cy="276999"/>
              </a:xfrm>
              <a:prstGeom prst="rect">
                <a:avLst/>
              </a:prstGeom>
              <a:blipFill>
                <a:blip r:embed="rId8"/>
                <a:stretch>
                  <a:fillRect b="-18182"/>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80D6896-732E-A160-944D-ADE9288111C1}"/>
                  </a:ext>
                </a:extLst>
              </p:cNvPr>
              <p:cNvSpPr txBox="1"/>
              <p:nvPr/>
            </p:nvSpPr>
            <p:spPr>
              <a:xfrm>
                <a:off x="2123242" y="3514977"/>
                <a:ext cx="1675330"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dR when sin</a:t>
                </a:r>
                <a:r>
                  <a:rPr lang="en-NL" sz="1200" baseline="30000" dirty="0">
                    <a:latin typeface="Arial" panose="020B0604020202020204" pitchFamily="34" charset="0"/>
                    <a:cs typeface="Arial" panose="020B0604020202020204" pitchFamily="34" charset="0"/>
                  </a:rPr>
                  <a:t>2</a:t>
                </a:r>
                <a:r>
                  <a:rPr lang="en-NL" sz="1200" dirty="0">
                    <a:latin typeface="Arial" panose="020B0604020202020204" pitchFamily="34" charset="0"/>
                    <a:cs typeface="Arial" panose="020B0604020202020204" pitchFamily="34" charset="0"/>
                  </a:rPr>
                  <a:t>(</a:t>
                </a:r>
                <a14:m>
                  <m:oMath xmlns:m="http://schemas.openxmlformats.org/officeDocument/2006/math">
                    <m:r>
                      <a:rPr lang="en-NL" sz="1200" i="1" smtClean="0">
                        <a:latin typeface="Cambria Math" panose="02040503050406030204" pitchFamily="18" charset="0"/>
                        <a:ea typeface="Cambria Math" panose="02040503050406030204" pitchFamily="18" charset="0"/>
                      </a:rPr>
                      <m:t>𝛼</m:t>
                    </m:r>
                  </m:oMath>
                </a14:m>
                <a:r>
                  <a:rPr lang="en-NL" sz="1200" dirty="0">
                    <a:latin typeface="Arial" panose="020B0604020202020204" pitchFamily="34" charset="0"/>
                    <a:cs typeface="Arial" panose="020B0604020202020204" pitchFamily="34" charset="0"/>
                  </a:rPr>
                  <a:t>) = 0.2</a:t>
                </a:r>
              </a:p>
            </p:txBody>
          </p:sp>
        </mc:Choice>
        <mc:Fallback>
          <p:sp>
            <p:nvSpPr>
              <p:cNvPr id="7" name="TextBox 6">
                <a:extLst>
                  <a:ext uri="{FF2B5EF4-FFF2-40B4-BE49-F238E27FC236}">
                    <a16:creationId xmlns:a16="http://schemas.microsoft.com/office/drawing/2014/main" id="{580D6896-732E-A160-944D-ADE9288111C1}"/>
                  </a:ext>
                </a:extLst>
              </p:cNvPr>
              <p:cNvSpPr txBox="1">
                <a:spLocks noRot="1" noChangeAspect="1" noMove="1" noResize="1" noEditPoints="1" noAdjustHandles="1" noChangeArrowheads="1" noChangeShapeType="1" noTextEdit="1"/>
              </p:cNvSpPr>
              <p:nvPr/>
            </p:nvSpPr>
            <p:spPr>
              <a:xfrm>
                <a:off x="2123242" y="3514977"/>
                <a:ext cx="1675330" cy="276999"/>
              </a:xfrm>
              <a:prstGeom prst="rect">
                <a:avLst/>
              </a:prstGeom>
              <a:blipFill>
                <a:blip r:embed="rId9"/>
                <a:stretch>
                  <a:fillRect b="-1739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CE9500-860A-D960-3277-23A667657189}"/>
                  </a:ext>
                </a:extLst>
              </p:cNvPr>
              <p:cNvSpPr txBox="1"/>
              <p:nvPr/>
            </p:nvSpPr>
            <p:spPr>
              <a:xfrm>
                <a:off x="8323886" y="1085304"/>
                <a:ext cx="1675330"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dR when sin</a:t>
                </a:r>
                <a:r>
                  <a:rPr lang="en-NL" sz="1200" baseline="30000" dirty="0">
                    <a:latin typeface="Arial" panose="020B0604020202020204" pitchFamily="34" charset="0"/>
                    <a:cs typeface="Arial" panose="020B0604020202020204" pitchFamily="34" charset="0"/>
                  </a:rPr>
                  <a:t>2</a:t>
                </a:r>
                <a:r>
                  <a:rPr lang="en-NL" sz="1200" dirty="0">
                    <a:latin typeface="Arial" panose="020B0604020202020204" pitchFamily="34" charset="0"/>
                    <a:cs typeface="Arial" panose="020B0604020202020204" pitchFamily="34" charset="0"/>
                  </a:rPr>
                  <a:t>(</a:t>
                </a:r>
                <a14:m>
                  <m:oMath xmlns:m="http://schemas.openxmlformats.org/officeDocument/2006/math">
                    <m:r>
                      <a:rPr lang="en-NL" sz="1200" i="1" smtClean="0">
                        <a:latin typeface="Cambria Math" panose="02040503050406030204" pitchFamily="18" charset="0"/>
                        <a:ea typeface="Cambria Math" panose="02040503050406030204" pitchFamily="18" charset="0"/>
                      </a:rPr>
                      <m:t>𝛼</m:t>
                    </m:r>
                  </m:oMath>
                </a14:m>
                <a:r>
                  <a:rPr lang="en-NL" sz="1200" dirty="0">
                    <a:latin typeface="Arial" panose="020B0604020202020204" pitchFamily="34" charset="0"/>
                    <a:cs typeface="Arial" panose="020B0604020202020204" pitchFamily="34" charset="0"/>
                  </a:rPr>
                  <a:t>) = 0.1</a:t>
                </a:r>
              </a:p>
            </p:txBody>
          </p:sp>
        </mc:Choice>
        <mc:Fallback>
          <p:sp>
            <p:nvSpPr>
              <p:cNvPr id="9" name="TextBox 8">
                <a:extLst>
                  <a:ext uri="{FF2B5EF4-FFF2-40B4-BE49-F238E27FC236}">
                    <a16:creationId xmlns:a16="http://schemas.microsoft.com/office/drawing/2014/main" id="{C1CE9500-860A-D960-3277-23A667657189}"/>
                  </a:ext>
                </a:extLst>
              </p:cNvPr>
              <p:cNvSpPr txBox="1">
                <a:spLocks noRot="1" noChangeAspect="1" noMove="1" noResize="1" noEditPoints="1" noAdjustHandles="1" noChangeArrowheads="1" noChangeShapeType="1" noTextEdit="1"/>
              </p:cNvSpPr>
              <p:nvPr/>
            </p:nvSpPr>
            <p:spPr>
              <a:xfrm>
                <a:off x="8323886" y="1085304"/>
                <a:ext cx="1675330" cy="276999"/>
              </a:xfrm>
              <a:prstGeom prst="rect">
                <a:avLst/>
              </a:prstGeom>
              <a:blipFill>
                <a:blip r:embed="rId10"/>
                <a:stretch>
                  <a:fillRect b="-1739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0AA7B14-0599-D0AA-203A-E1BFBD18DAA3}"/>
                  </a:ext>
                </a:extLst>
              </p:cNvPr>
              <p:cNvSpPr txBox="1"/>
              <p:nvPr/>
            </p:nvSpPr>
            <p:spPr>
              <a:xfrm>
                <a:off x="8323886" y="3552187"/>
                <a:ext cx="1675330" cy="276999"/>
              </a:xfrm>
              <a:prstGeom prst="rect">
                <a:avLst/>
              </a:prstGeom>
              <a:noFill/>
            </p:spPr>
            <p:txBody>
              <a:bodyPr wrap="none" rtlCol="0">
                <a:spAutoFit/>
              </a:bodyPr>
              <a:lstStyle/>
              <a:p>
                <a:r>
                  <a:rPr lang="en-NL" sz="1200" dirty="0">
                    <a:latin typeface="Arial" panose="020B0604020202020204" pitchFamily="34" charset="0"/>
                    <a:cs typeface="Arial" panose="020B0604020202020204" pitchFamily="34" charset="0"/>
                  </a:rPr>
                  <a:t>dR when sin</a:t>
                </a:r>
                <a:r>
                  <a:rPr lang="en-NL" sz="1200" baseline="30000" dirty="0">
                    <a:latin typeface="Arial" panose="020B0604020202020204" pitchFamily="34" charset="0"/>
                    <a:cs typeface="Arial" panose="020B0604020202020204" pitchFamily="34" charset="0"/>
                  </a:rPr>
                  <a:t>2</a:t>
                </a:r>
                <a:r>
                  <a:rPr lang="en-NL" sz="1200" dirty="0">
                    <a:latin typeface="Arial" panose="020B0604020202020204" pitchFamily="34" charset="0"/>
                    <a:cs typeface="Arial" panose="020B0604020202020204" pitchFamily="34" charset="0"/>
                  </a:rPr>
                  <a:t>(</a:t>
                </a:r>
                <a14:m>
                  <m:oMath xmlns:m="http://schemas.openxmlformats.org/officeDocument/2006/math">
                    <m:r>
                      <a:rPr lang="en-NL" sz="1200" b="0" i="1" smtClean="0">
                        <a:latin typeface="Cambria Math" panose="02040503050406030204" pitchFamily="18" charset="0"/>
                        <a:ea typeface="Cambria Math" panose="02040503050406030204" pitchFamily="18" charset="0"/>
                      </a:rPr>
                      <m:t>𝛼</m:t>
                    </m:r>
                  </m:oMath>
                </a14:m>
                <a:r>
                  <a:rPr lang="en-NL" sz="1200" dirty="0">
                    <a:latin typeface="Arial" panose="020B0604020202020204" pitchFamily="34" charset="0"/>
                    <a:cs typeface="Arial" panose="020B0604020202020204" pitchFamily="34" charset="0"/>
                  </a:rPr>
                  <a:t>) = 0.3</a:t>
                </a:r>
              </a:p>
            </p:txBody>
          </p:sp>
        </mc:Choice>
        <mc:Fallback>
          <p:sp>
            <p:nvSpPr>
              <p:cNvPr id="12" name="TextBox 11">
                <a:extLst>
                  <a:ext uri="{FF2B5EF4-FFF2-40B4-BE49-F238E27FC236}">
                    <a16:creationId xmlns:a16="http://schemas.microsoft.com/office/drawing/2014/main" id="{20AA7B14-0599-D0AA-203A-E1BFBD18DAA3}"/>
                  </a:ext>
                </a:extLst>
              </p:cNvPr>
              <p:cNvSpPr txBox="1">
                <a:spLocks noRot="1" noChangeAspect="1" noMove="1" noResize="1" noEditPoints="1" noAdjustHandles="1" noChangeArrowheads="1" noChangeShapeType="1" noTextEdit="1"/>
              </p:cNvSpPr>
              <p:nvPr/>
            </p:nvSpPr>
            <p:spPr>
              <a:xfrm>
                <a:off x="8323886" y="3552187"/>
                <a:ext cx="1675330" cy="276999"/>
              </a:xfrm>
              <a:prstGeom prst="rect">
                <a:avLst/>
              </a:prstGeom>
              <a:blipFill>
                <a:blip r:embed="rId11"/>
                <a:stretch>
                  <a:fillRect b="-17391"/>
                </a:stretch>
              </a:blipFill>
            </p:spPr>
            <p:txBody>
              <a:bodyPr/>
              <a:lstStyle/>
              <a:p>
                <a:r>
                  <a:rPr lang="en-NL">
                    <a:noFill/>
                  </a:rPr>
                  <a:t> </a:t>
                </a:r>
              </a:p>
            </p:txBody>
          </p:sp>
        </mc:Fallback>
      </mc:AlternateContent>
    </p:spTree>
    <p:extLst>
      <p:ext uri="{BB962C8B-B14F-4D97-AF65-F5344CB8AC3E}">
        <p14:creationId xmlns:p14="http://schemas.microsoft.com/office/powerpoint/2010/main" val="2306762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C99F3-BAB2-C039-C71B-4F0ED68700A8}"/>
              </a:ext>
            </a:extLst>
          </p:cNvPr>
          <p:cNvSpPr>
            <a:spLocks noGrp="1"/>
          </p:cNvSpPr>
          <p:nvPr>
            <p:ph type="title"/>
          </p:nvPr>
        </p:nvSpPr>
        <p:spPr>
          <a:xfrm>
            <a:off x="1898397" y="-310587"/>
            <a:ext cx="7364895" cy="1482566"/>
          </a:xfrm>
        </p:spPr>
        <p:txBody>
          <a:bodyPr/>
          <a:lstStyle/>
          <a:p>
            <a:pPr algn="ctr"/>
            <a:r>
              <a:rPr lang="en-NL" dirty="0">
                <a:latin typeface="Arial" panose="020B0604020202020204" pitchFamily="34" charset="0"/>
                <a:cs typeface="Arial" panose="020B0604020202020204" pitchFamily="34" charset="0"/>
              </a:rPr>
              <a:t>Contents</a:t>
            </a:r>
          </a:p>
        </p:txBody>
      </p:sp>
      <p:graphicFrame>
        <p:nvGraphicFramePr>
          <p:cNvPr id="11" name="Content Placeholder 2">
            <a:extLst>
              <a:ext uri="{FF2B5EF4-FFF2-40B4-BE49-F238E27FC236}">
                <a16:creationId xmlns:a16="http://schemas.microsoft.com/office/drawing/2014/main" id="{F45AC6D3-6C1B-FEE9-B897-0923756FFDCE}"/>
              </a:ext>
            </a:extLst>
          </p:cNvPr>
          <p:cNvGraphicFramePr>
            <a:graphicFrameLocks noGrp="1"/>
          </p:cNvGraphicFramePr>
          <p:nvPr>
            <p:ph idx="1"/>
            <p:extLst>
              <p:ext uri="{D42A27DB-BD31-4B8C-83A1-F6EECF244321}">
                <p14:modId xmlns:p14="http://schemas.microsoft.com/office/powerpoint/2010/main" val="3151310036"/>
              </p:ext>
            </p:extLst>
          </p:nvPr>
        </p:nvGraphicFramePr>
        <p:xfrm>
          <a:off x="2413551" y="995638"/>
          <a:ext cx="7364896" cy="4866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7412F9C0-F1F3-3D18-47BE-B04872B5980B}"/>
              </a:ext>
            </a:extLst>
          </p:cNvPr>
          <p:cNvPicPr>
            <a:picLocks noChangeAspect="1"/>
          </p:cNvPicPr>
          <p:nvPr/>
        </p:nvPicPr>
        <p:blipFill>
          <a:blip r:embed="rId7"/>
          <a:stretch>
            <a:fillRect/>
          </a:stretch>
        </p:blipFill>
        <p:spPr>
          <a:xfrm>
            <a:off x="9778447" y="5705498"/>
            <a:ext cx="2270908" cy="959655"/>
          </a:xfrm>
          <a:prstGeom prst="rect">
            <a:avLst/>
          </a:prstGeom>
        </p:spPr>
      </p:pic>
    </p:spTree>
    <p:extLst>
      <p:ext uri="{BB962C8B-B14F-4D97-AF65-F5344CB8AC3E}">
        <p14:creationId xmlns:p14="http://schemas.microsoft.com/office/powerpoint/2010/main" val="2655164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4982D-D940-BF42-5C6B-64AD21E1D7D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48AB1C0-8347-0DB6-08DD-E0AA56BC79EA}"/>
              </a:ext>
            </a:extLst>
          </p:cNvPr>
          <p:cNvGrpSpPr/>
          <p:nvPr/>
        </p:nvGrpSpPr>
        <p:grpSpPr>
          <a:xfrm>
            <a:off x="332735" y="385286"/>
            <a:ext cx="11526529" cy="6559208"/>
            <a:chOff x="332735" y="385286"/>
            <a:chExt cx="11526529" cy="6559208"/>
          </a:xfrm>
        </p:grpSpPr>
        <p:grpSp>
          <p:nvGrpSpPr>
            <p:cNvPr id="47" name="Group 46">
              <a:extLst>
                <a:ext uri="{FF2B5EF4-FFF2-40B4-BE49-F238E27FC236}">
                  <a16:creationId xmlns:a16="http://schemas.microsoft.com/office/drawing/2014/main" id="{E0FD39BA-22BD-05E6-260B-424B7B8DCD94}"/>
                </a:ext>
              </a:extLst>
            </p:cNvPr>
            <p:cNvGrpSpPr/>
            <p:nvPr/>
          </p:nvGrpSpPr>
          <p:grpSpPr>
            <a:xfrm>
              <a:off x="332735" y="393346"/>
              <a:ext cx="11526529" cy="6551148"/>
              <a:chOff x="332735" y="727349"/>
              <a:chExt cx="11526529" cy="6551148"/>
            </a:xfrm>
          </p:grpSpPr>
          <p:grpSp>
            <p:nvGrpSpPr>
              <p:cNvPr id="41" name="Group 40">
                <a:extLst>
                  <a:ext uri="{FF2B5EF4-FFF2-40B4-BE49-F238E27FC236}">
                    <a16:creationId xmlns:a16="http://schemas.microsoft.com/office/drawing/2014/main" id="{F3BF5D4B-0731-B047-930D-F51B62E6B00E}"/>
                  </a:ext>
                </a:extLst>
              </p:cNvPr>
              <p:cNvGrpSpPr/>
              <p:nvPr/>
            </p:nvGrpSpPr>
            <p:grpSpPr>
              <a:xfrm>
                <a:off x="332735" y="1005771"/>
                <a:ext cx="11526529" cy="6272726"/>
                <a:chOff x="332735" y="585640"/>
                <a:chExt cx="11526529" cy="6272726"/>
              </a:xfrm>
            </p:grpSpPr>
            <p:grpSp>
              <p:nvGrpSpPr>
                <p:cNvPr id="17" name="Group 16">
                  <a:extLst>
                    <a:ext uri="{FF2B5EF4-FFF2-40B4-BE49-F238E27FC236}">
                      <a16:creationId xmlns:a16="http://schemas.microsoft.com/office/drawing/2014/main" id="{A8562EF5-9433-A853-BA22-28EC3D65E90F}"/>
                    </a:ext>
                  </a:extLst>
                </p:cNvPr>
                <p:cNvGrpSpPr/>
                <p:nvPr/>
              </p:nvGrpSpPr>
              <p:grpSpPr>
                <a:xfrm>
                  <a:off x="332735" y="936698"/>
                  <a:ext cx="11526529" cy="5921668"/>
                  <a:chOff x="332735" y="399830"/>
                  <a:chExt cx="11526529" cy="5921668"/>
                </a:xfrm>
              </p:grpSpPr>
              <p:grpSp>
                <p:nvGrpSpPr>
                  <p:cNvPr id="86" name="Group 85">
                    <a:extLst>
                      <a:ext uri="{FF2B5EF4-FFF2-40B4-BE49-F238E27FC236}">
                        <a16:creationId xmlns:a16="http://schemas.microsoft.com/office/drawing/2014/main" id="{A1AA8713-5CD4-FDB4-05A0-89939B71A62F}"/>
                      </a:ext>
                    </a:extLst>
                  </p:cNvPr>
                  <p:cNvGrpSpPr/>
                  <p:nvPr/>
                </p:nvGrpSpPr>
                <p:grpSpPr>
                  <a:xfrm>
                    <a:off x="332735" y="399830"/>
                    <a:ext cx="11526529" cy="5921668"/>
                    <a:chOff x="332735" y="511041"/>
                    <a:chExt cx="11526529" cy="5921668"/>
                  </a:xfrm>
                </p:grpSpPr>
                <p:grpSp>
                  <p:nvGrpSpPr>
                    <p:cNvPr id="16" name="Group 15">
                      <a:extLst>
                        <a:ext uri="{FF2B5EF4-FFF2-40B4-BE49-F238E27FC236}">
                          <a16:creationId xmlns:a16="http://schemas.microsoft.com/office/drawing/2014/main" id="{F67D52C2-9B00-F2A1-43A6-25986BD4A986}"/>
                        </a:ext>
                      </a:extLst>
                    </p:cNvPr>
                    <p:cNvGrpSpPr/>
                    <p:nvPr/>
                  </p:nvGrpSpPr>
                  <p:grpSpPr>
                    <a:xfrm>
                      <a:off x="332735" y="511041"/>
                      <a:ext cx="3250724" cy="1639036"/>
                      <a:chOff x="159739" y="968240"/>
                      <a:chExt cx="11335889" cy="4360857"/>
                    </a:xfrm>
                  </p:grpSpPr>
                  <p:pic>
                    <p:nvPicPr>
                      <p:cNvPr id="3" name="Picture 2" descr="A graph of a graph showing the same size of a graph&#10;&#10;AI-generated content may be incorrect.">
                        <a:extLst>
                          <a:ext uri="{FF2B5EF4-FFF2-40B4-BE49-F238E27FC236}">
                            <a16:creationId xmlns:a16="http://schemas.microsoft.com/office/drawing/2014/main" id="{7F6DDAC9-2346-D576-9D40-BE765A63DABF}"/>
                          </a:ext>
                        </a:extLst>
                      </p:cNvPr>
                      <p:cNvPicPr>
                        <a:picLocks noChangeAspect="1"/>
                      </p:cNvPicPr>
                      <p:nvPr/>
                    </p:nvPicPr>
                    <p:blipFill>
                      <a:blip r:embed="rId3"/>
                      <a:srcRect l="4972" t="24594" r="25116" b="16446"/>
                      <a:stretch>
                        <a:fillRect/>
                      </a:stretch>
                    </p:blipFill>
                    <p:spPr>
                      <a:xfrm>
                        <a:off x="159739" y="3363500"/>
                        <a:ext cx="5826833" cy="1965597"/>
                      </a:xfrm>
                      <a:prstGeom prst="rect">
                        <a:avLst/>
                      </a:prstGeom>
                    </p:spPr>
                  </p:pic>
                  <p:pic>
                    <p:nvPicPr>
                      <p:cNvPr id="4" name="Picture 3" descr="A graph of a graph showing the same number of objects&#10;&#10;AI-generated content may be incorrect.">
                        <a:extLst>
                          <a:ext uri="{FF2B5EF4-FFF2-40B4-BE49-F238E27FC236}">
                            <a16:creationId xmlns:a16="http://schemas.microsoft.com/office/drawing/2014/main" id="{68FEE0E2-0EA0-6328-6E3D-EF224419AF9A}"/>
                          </a:ext>
                        </a:extLst>
                      </p:cNvPr>
                      <p:cNvPicPr>
                        <a:picLocks noChangeAspect="1"/>
                      </p:cNvPicPr>
                      <p:nvPr/>
                    </p:nvPicPr>
                    <p:blipFill>
                      <a:blip r:embed="rId4"/>
                      <a:srcRect l="3940" t="25396" r="25010" b="18570"/>
                      <a:stretch>
                        <a:fillRect/>
                      </a:stretch>
                    </p:blipFill>
                    <p:spPr>
                      <a:xfrm>
                        <a:off x="5866409" y="1118867"/>
                        <a:ext cx="5629219" cy="1775787"/>
                      </a:xfrm>
                      <a:prstGeom prst="rect">
                        <a:avLst/>
                      </a:prstGeom>
                    </p:spPr>
                  </p:pic>
                  <p:pic>
                    <p:nvPicPr>
                      <p:cNvPr id="5" name="Picture 4" descr="A graph of a graph showing the same number of objects&#10;&#10;AI-generated content may be incorrect.">
                        <a:extLst>
                          <a:ext uri="{FF2B5EF4-FFF2-40B4-BE49-F238E27FC236}">
                            <a16:creationId xmlns:a16="http://schemas.microsoft.com/office/drawing/2014/main" id="{18ACCF1C-7803-EB05-1DB9-1B2F7A5C2743}"/>
                          </a:ext>
                        </a:extLst>
                      </p:cNvPr>
                      <p:cNvPicPr>
                        <a:picLocks noChangeAspect="1"/>
                      </p:cNvPicPr>
                      <p:nvPr/>
                    </p:nvPicPr>
                    <p:blipFill>
                      <a:blip r:embed="rId5"/>
                      <a:srcRect l="5080" t="21724" r="23869" b="15811"/>
                      <a:stretch>
                        <a:fillRect/>
                      </a:stretch>
                    </p:blipFill>
                    <p:spPr>
                      <a:xfrm>
                        <a:off x="159740" y="968240"/>
                        <a:ext cx="5826833" cy="2049064"/>
                      </a:xfrm>
                      <a:prstGeom prst="rect">
                        <a:avLst/>
                      </a:prstGeom>
                    </p:spPr>
                  </p:pic>
                  <p:pic>
                    <p:nvPicPr>
                      <p:cNvPr id="6" name="Picture 5" descr="A graph of a graph of a graph&#10;&#10;AI-generated content may be incorrect.">
                        <a:extLst>
                          <a:ext uri="{FF2B5EF4-FFF2-40B4-BE49-F238E27FC236}">
                            <a16:creationId xmlns:a16="http://schemas.microsoft.com/office/drawing/2014/main" id="{2C8C1346-4746-F626-3B20-F7CFB99F1848}"/>
                          </a:ext>
                        </a:extLst>
                      </p:cNvPr>
                      <p:cNvPicPr>
                        <a:picLocks noChangeAspect="1"/>
                      </p:cNvPicPr>
                      <p:nvPr/>
                    </p:nvPicPr>
                    <p:blipFill>
                      <a:blip r:embed="rId6"/>
                      <a:srcRect l="3838" t="23618" r="24809" b="17423"/>
                      <a:stretch>
                        <a:fillRect/>
                      </a:stretch>
                    </p:blipFill>
                    <p:spPr>
                      <a:xfrm>
                        <a:off x="5866410" y="3324737"/>
                        <a:ext cx="5629218" cy="1941535"/>
                      </a:xfrm>
                      <a:prstGeom prst="rect">
                        <a:avLst/>
                      </a:prstGeom>
                    </p:spPr>
                  </p:pic>
                  <p:sp>
                    <p:nvSpPr>
                      <p:cNvPr id="7" name="Rectangle 6">
                        <a:extLst>
                          <a:ext uri="{FF2B5EF4-FFF2-40B4-BE49-F238E27FC236}">
                            <a16:creationId xmlns:a16="http://schemas.microsoft.com/office/drawing/2014/main" id="{839314A2-3F9D-2FEE-07DD-C6AF0A2FD624}"/>
                          </a:ext>
                        </a:extLst>
                      </p:cNvPr>
                      <p:cNvSpPr/>
                      <p:nvPr/>
                    </p:nvSpPr>
                    <p:spPr>
                      <a:xfrm>
                        <a:off x="1328057" y="2112547"/>
                        <a:ext cx="3032841" cy="33250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8" name="Rectangle 7">
                        <a:extLst>
                          <a:ext uri="{FF2B5EF4-FFF2-40B4-BE49-F238E27FC236}">
                            <a16:creationId xmlns:a16="http://schemas.microsoft.com/office/drawing/2014/main" id="{70481D26-B6F4-759E-74F5-30F0842AD2BB}"/>
                          </a:ext>
                        </a:extLst>
                      </p:cNvPr>
                      <p:cNvSpPr/>
                      <p:nvPr/>
                    </p:nvSpPr>
                    <p:spPr>
                      <a:xfrm>
                        <a:off x="1513252" y="4487465"/>
                        <a:ext cx="2847646" cy="25328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9" name="Rectangle 8">
                        <a:extLst>
                          <a:ext uri="{FF2B5EF4-FFF2-40B4-BE49-F238E27FC236}">
                            <a16:creationId xmlns:a16="http://schemas.microsoft.com/office/drawing/2014/main" id="{4F9C756D-50CD-1AB4-E21A-8E62A04DA31F}"/>
                          </a:ext>
                        </a:extLst>
                      </p:cNvPr>
                      <p:cNvSpPr/>
                      <p:nvPr/>
                    </p:nvSpPr>
                    <p:spPr>
                      <a:xfrm>
                        <a:off x="7188604" y="2175978"/>
                        <a:ext cx="2801511" cy="226872"/>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0" name="Rectangle 9">
                        <a:extLst>
                          <a:ext uri="{FF2B5EF4-FFF2-40B4-BE49-F238E27FC236}">
                            <a16:creationId xmlns:a16="http://schemas.microsoft.com/office/drawing/2014/main" id="{17F19010-9ECD-A67F-BFFB-9E91BEFAFC12}"/>
                          </a:ext>
                        </a:extLst>
                      </p:cNvPr>
                      <p:cNvSpPr/>
                      <p:nvPr/>
                    </p:nvSpPr>
                    <p:spPr>
                      <a:xfrm>
                        <a:off x="7340085" y="4487465"/>
                        <a:ext cx="2650030" cy="25328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1" name="Rectangle 10">
                        <a:extLst>
                          <a:ext uri="{FF2B5EF4-FFF2-40B4-BE49-F238E27FC236}">
                            <a16:creationId xmlns:a16="http://schemas.microsoft.com/office/drawing/2014/main" id="{FA731C88-C7FC-871D-2119-850404CB10A6}"/>
                          </a:ext>
                        </a:extLst>
                      </p:cNvPr>
                      <p:cNvSpPr/>
                      <p:nvPr/>
                    </p:nvSpPr>
                    <p:spPr>
                      <a:xfrm>
                        <a:off x="3493097" y="1834921"/>
                        <a:ext cx="867802" cy="277626"/>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2" name="Rectangle 11">
                        <a:extLst>
                          <a:ext uri="{FF2B5EF4-FFF2-40B4-BE49-F238E27FC236}">
                            <a16:creationId xmlns:a16="http://schemas.microsoft.com/office/drawing/2014/main" id="{1102344C-92AB-D125-EF3A-C0AEFD97A961}"/>
                          </a:ext>
                        </a:extLst>
                      </p:cNvPr>
                      <p:cNvSpPr/>
                      <p:nvPr/>
                    </p:nvSpPr>
                    <p:spPr>
                      <a:xfrm>
                        <a:off x="3626431" y="4191984"/>
                        <a:ext cx="734467" cy="26305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3" name="Rectangle 12">
                        <a:extLst>
                          <a:ext uri="{FF2B5EF4-FFF2-40B4-BE49-F238E27FC236}">
                            <a16:creationId xmlns:a16="http://schemas.microsoft.com/office/drawing/2014/main" id="{83B5B875-9AAA-07FB-A289-4A18BA6E108C}"/>
                          </a:ext>
                        </a:extLst>
                      </p:cNvPr>
                      <p:cNvSpPr/>
                      <p:nvPr/>
                    </p:nvSpPr>
                    <p:spPr>
                      <a:xfrm>
                        <a:off x="9097702" y="1863165"/>
                        <a:ext cx="892416" cy="27061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4" name="Rectangle 13">
                        <a:extLst>
                          <a:ext uri="{FF2B5EF4-FFF2-40B4-BE49-F238E27FC236}">
                            <a16:creationId xmlns:a16="http://schemas.microsoft.com/office/drawing/2014/main" id="{6B57A8C4-005A-F326-93B5-206D81358961}"/>
                          </a:ext>
                        </a:extLst>
                      </p:cNvPr>
                      <p:cNvSpPr/>
                      <p:nvPr/>
                    </p:nvSpPr>
                    <p:spPr>
                      <a:xfrm>
                        <a:off x="9325097" y="4170365"/>
                        <a:ext cx="665019" cy="249382"/>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grpSp>
                <p:pic>
                  <p:nvPicPr>
                    <p:cNvPr id="19" name="Picture 18">
                      <a:extLst>
                        <a:ext uri="{FF2B5EF4-FFF2-40B4-BE49-F238E27FC236}">
                          <a16:creationId xmlns:a16="http://schemas.microsoft.com/office/drawing/2014/main" id="{C4FC663C-0322-05ED-0F0A-D8C3A6B27F88}"/>
                        </a:ext>
                      </a:extLst>
                    </p:cNvPr>
                    <p:cNvPicPr>
                      <a:picLocks noChangeAspect="1"/>
                    </p:cNvPicPr>
                    <p:nvPr/>
                  </p:nvPicPr>
                  <p:blipFill>
                    <a:blip r:embed="rId7"/>
                    <a:srcRect t="35969" r="14448" b="28849"/>
                    <a:stretch>
                      <a:fillRect/>
                    </a:stretch>
                  </p:blipFill>
                  <p:spPr>
                    <a:xfrm>
                      <a:off x="7871253" y="699820"/>
                      <a:ext cx="3988011" cy="1230006"/>
                    </a:xfrm>
                    <a:prstGeom prst="rect">
                      <a:avLst/>
                    </a:prstGeom>
                  </p:spPr>
                </p:pic>
                <p:sp>
                  <p:nvSpPr>
                    <p:cNvPr id="20" name="TextBox 19">
                      <a:extLst>
                        <a:ext uri="{FF2B5EF4-FFF2-40B4-BE49-F238E27FC236}">
                          <a16:creationId xmlns:a16="http://schemas.microsoft.com/office/drawing/2014/main" id="{14CC92B6-B802-B6D6-35C2-BD93C7846C39}"/>
                        </a:ext>
                      </a:extLst>
                    </p:cNvPr>
                    <p:cNvSpPr txBox="1"/>
                    <p:nvPr/>
                  </p:nvSpPr>
                  <p:spPr>
                    <a:xfrm>
                      <a:off x="605583" y="2069760"/>
                      <a:ext cx="1349493" cy="307777"/>
                    </a:xfrm>
                    <a:prstGeom prst="rect">
                      <a:avLst/>
                    </a:prstGeom>
                    <a:noFill/>
                  </p:spPr>
                  <p:txBody>
                    <a:bodyPr wrap="square" rtlCol="0">
                      <a:spAutoFit/>
                    </a:bodyPr>
                    <a:lstStyle/>
                    <a:p>
                      <a:r>
                        <a:rPr lang="en-NL" sz="1400" dirty="0"/>
                        <a:t>(B, 4, 400, 170)</a:t>
                      </a:r>
                    </a:p>
                  </p:txBody>
                </p:sp>
                <p:cxnSp>
                  <p:nvCxnSpPr>
                    <p:cNvPr id="22" name="Straight Arrow Connector 21">
                      <a:extLst>
                        <a:ext uri="{FF2B5EF4-FFF2-40B4-BE49-F238E27FC236}">
                          <a16:creationId xmlns:a16="http://schemas.microsoft.com/office/drawing/2014/main" id="{633ECCD8-EF90-5C9F-6AE2-F285FA421693}"/>
                        </a:ext>
                      </a:extLst>
                    </p:cNvPr>
                    <p:cNvCxnSpPr/>
                    <p:nvPr/>
                  </p:nvCxnSpPr>
                  <p:spPr>
                    <a:xfrm>
                      <a:off x="2003660" y="2150077"/>
                      <a:ext cx="0" cy="30891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EC5639F-E58D-40FA-C648-A14758DE8273}"/>
                        </a:ext>
                      </a:extLst>
                    </p:cNvPr>
                    <p:cNvSpPr/>
                    <p:nvPr/>
                  </p:nvSpPr>
                  <p:spPr>
                    <a:xfrm>
                      <a:off x="1249522" y="2474971"/>
                      <a:ext cx="1508275" cy="308918"/>
                    </a:xfrm>
                    <a:prstGeom prst="rect">
                      <a:avLst/>
                    </a:prstGeom>
                    <a:solidFill>
                      <a:schemeClr val="accent4">
                        <a:lumMod val="20000"/>
                        <a:lumOff val="8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solidFill>
                            <a:schemeClr val="tx1"/>
                          </a:solidFill>
                        </a:rPr>
                        <a:t>ResConv 64</a:t>
                      </a:r>
                    </a:p>
                  </p:txBody>
                </p:sp>
                <p:sp>
                  <p:nvSpPr>
                    <p:cNvPr id="26" name="Rectangle 25">
                      <a:extLst>
                        <a:ext uri="{FF2B5EF4-FFF2-40B4-BE49-F238E27FC236}">
                          <a16:creationId xmlns:a16="http://schemas.microsoft.com/office/drawing/2014/main" id="{49BD68EF-7763-B2F5-E9BA-DB99590375BF}"/>
                        </a:ext>
                      </a:extLst>
                    </p:cNvPr>
                    <p:cNvSpPr/>
                    <p:nvPr/>
                  </p:nvSpPr>
                  <p:spPr>
                    <a:xfrm>
                      <a:off x="1995908" y="3164205"/>
                      <a:ext cx="1508275" cy="308918"/>
                    </a:xfrm>
                    <a:prstGeom prst="rect">
                      <a:avLst/>
                    </a:prstGeom>
                    <a:solidFill>
                      <a:schemeClr val="accent4">
                        <a:lumMod val="20000"/>
                        <a:lumOff val="8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solidFill>
                            <a:schemeClr val="tx1"/>
                          </a:solidFill>
                        </a:rPr>
                        <a:t>ResConv 128</a:t>
                      </a:r>
                    </a:p>
                  </p:txBody>
                </p:sp>
                <p:sp>
                  <p:nvSpPr>
                    <p:cNvPr id="27" name="Rectangle 26">
                      <a:extLst>
                        <a:ext uri="{FF2B5EF4-FFF2-40B4-BE49-F238E27FC236}">
                          <a16:creationId xmlns:a16="http://schemas.microsoft.com/office/drawing/2014/main" id="{7EB018DF-1E5A-E1ED-EB60-5DCC939B0B74}"/>
                        </a:ext>
                      </a:extLst>
                    </p:cNvPr>
                    <p:cNvSpPr/>
                    <p:nvPr/>
                  </p:nvSpPr>
                  <p:spPr>
                    <a:xfrm>
                      <a:off x="2563300" y="3775558"/>
                      <a:ext cx="1508275" cy="308918"/>
                    </a:xfrm>
                    <a:prstGeom prst="rect">
                      <a:avLst/>
                    </a:prstGeom>
                    <a:solidFill>
                      <a:schemeClr val="accent4">
                        <a:lumMod val="20000"/>
                        <a:lumOff val="8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solidFill>
                            <a:schemeClr val="tx1"/>
                          </a:solidFill>
                        </a:rPr>
                        <a:t>ResConv 256</a:t>
                      </a:r>
                    </a:p>
                  </p:txBody>
                </p:sp>
                <p:sp>
                  <p:nvSpPr>
                    <p:cNvPr id="28" name="Rectangle 27">
                      <a:extLst>
                        <a:ext uri="{FF2B5EF4-FFF2-40B4-BE49-F238E27FC236}">
                          <a16:creationId xmlns:a16="http://schemas.microsoft.com/office/drawing/2014/main" id="{D09BA7B2-8151-0F7B-6637-6906DDD35831}"/>
                        </a:ext>
                      </a:extLst>
                    </p:cNvPr>
                    <p:cNvSpPr/>
                    <p:nvPr/>
                  </p:nvSpPr>
                  <p:spPr>
                    <a:xfrm>
                      <a:off x="3334931" y="4417407"/>
                      <a:ext cx="1508275" cy="308918"/>
                    </a:xfrm>
                    <a:prstGeom prst="rect">
                      <a:avLst/>
                    </a:prstGeom>
                    <a:solidFill>
                      <a:schemeClr val="accent4">
                        <a:lumMod val="20000"/>
                        <a:lumOff val="8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solidFill>
                            <a:schemeClr val="tx1"/>
                          </a:solidFill>
                        </a:rPr>
                        <a:t>ResConv 512</a:t>
                      </a:r>
                    </a:p>
                  </p:txBody>
                </p:sp>
                <p:sp>
                  <p:nvSpPr>
                    <p:cNvPr id="29" name="Rectangle 28">
                      <a:extLst>
                        <a:ext uri="{FF2B5EF4-FFF2-40B4-BE49-F238E27FC236}">
                          <a16:creationId xmlns:a16="http://schemas.microsoft.com/office/drawing/2014/main" id="{56BA7EBA-5AED-A8AE-9E8E-F84026A99783}"/>
                        </a:ext>
                      </a:extLst>
                    </p:cNvPr>
                    <p:cNvSpPr/>
                    <p:nvPr/>
                  </p:nvSpPr>
                  <p:spPr>
                    <a:xfrm>
                      <a:off x="5130780" y="5157020"/>
                      <a:ext cx="1653079" cy="308918"/>
                    </a:xfrm>
                    <a:prstGeom prst="rect">
                      <a:avLst/>
                    </a:prstGeom>
                    <a:solidFill>
                      <a:schemeClr val="accent4">
                        <a:lumMod val="20000"/>
                        <a:lumOff val="8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solidFill>
                            <a:schemeClr val="tx1"/>
                          </a:solidFill>
                        </a:rPr>
                        <a:t>ResConv 1024</a:t>
                      </a:r>
                    </a:p>
                  </p:txBody>
                </p:sp>
                <p:sp>
                  <p:nvSpPr>
                    <p:cNvPr id="30" name="Rectangle 29">
                      <a:extLst>
                        <a:ext uri="{FF2B5EF4-FFF2-40B4-BE49-F238E27FC236}">
                          <a16:creationId xmlns:a16="http://schemas.microsoft.com/office/drawing/2014/main" id="{F474EE9F-3525-865A-DBC9-3FA1F5263572}"/>
                        </a:ext>
                      </a:extLst>
                    </p:cNvPr>
                    <p:cNvSpPr/>
                    <p:nvPr/>
                  </p:nvSpPr>
                  <p:spPr>
                    <a:xfrm>
                      <a:off x="5130780" y="5468797"/>
                      <a:ext cx="1653079" cy="308918"/>
                    </a:xfrm>
                    <a:prstGeom prst="rect">
                      <a:avLst/>
                    </a:prstGeom>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NL" dirty="0">
                          <a:solidFill>
                            <a:schemeClr val="tx1"/>
                          </a:solidFill>
                        </a:rPr>
                        <a:t>Transformer</a:t>
                      </a:r>
                    </a:p>
                  </p:txBody>
                </p:sp>
                <p:cxnSp>
                  <p:nvCxnSpPr>
                    <p:cNvPr id="31" name="Straight Arrow Connector 30">
                      <a:extLst>
                        <a:ext uri="{FF2B5EF4-FFF2-40B4-BE49-F238E27FC236}">
                          <a16:creationId xmlns:a16="http://schemas.microsoft.com/office/drawing/2014/main" id="{46ED789A-8986-ADF7-4A2A-F6B65CCE8A57}"/>
                        </a:ext>
                      </a:extLst>
                    </p:cNvPr>
                    <p:cNvCxnSpPr/>
                    <p:nvPr/>
                  </p:nvCxnSpPr>
                  <p:spPr>
                    <a:xfrm>
                      <a:off x="2003659" y="2783889"/>
                      <a:ext cx="0" cy="308918"/>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6664953-F9B4-942F-2DF9-D931C2C5EB5B}"/>
                        </a:ext>
                      </a:extLst>
                    </p:cNvPr>
                    <p:cNvCxnSpPr/>
                    <p:nvPr/>
                  </p:nvCxnSpPr>
                  <p:spPr>
                    <a:xfrm>
                      <a:off x="2580794" y="3454150"/>
                      <a:ext cx="0" cy="308918"/>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AEEFC42-2371-5B3F-5446-259BA89912DF}"/>
                        </a:ext>
                      </a:extLst>
                    </p:cNvPr>
                    <p:cNvCxnSpPr/>
                    <p:nvPr/>
                  </p:nvCxnSpPr>
                  <p:spPr>
                    <a:xfrm>
                      <a:off x="3334931" y="4084476"/>
                      <a:ext cx="0" cy="308918"/>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0D03B7D-C07B-F874-6098-362EF99AF6F6}"/>
                        </a:ext>
                      </a:extLst>
                    </p:cNvPr>
                    <p:cNvSpPr txBox="1"/>
                    <p:nvPr/>
                  </p:nvSpPr>
                  <p:spPr>
                    <a:xfrm>
                      <a:off x="4251792" y="5786378"/>
                      <a:ext cx="3688416" cy="646331"/>
                    </a:xfrm>
                    <a:prstGeom prst="rect">
                      <a:avLst/>
                    </a:prstGeom>
                    <a:noFill/>
                  </p:spPr>
                  <p:txBody>
                    <a:bodyPr wrap="square" rtlCol="0">
                      <a:spAutoFit/>
                    </a:bodyPr>
                    <a:lstStyle/>
                    <a:p>
                      <a:r>
                        <a:rPr lang="en-GB" dirty="0"/>
                        <a:t>Tokens = (H/16·W/16), Dim = 1024, Heads = 4, Layers = 2, MLP×4</a:t>
                      </a:r>
                      <a:endParaRPr lang="en-NL" dirty="0"/>
                    </a:p>
                  </p:txBody>
                </p:sp>
                <p:cxnSp>
                  <p:nvCxnSpPr>
                    <p:cNvPr id="37" name="Elbow Connector 36">
                      <a:extLst>
                        <a:ext uri="{FF2B5EF4-FFF2-40B4-BE49-F238E27FC236}">
                          <a16:creationId xmlns:a16="http://schemas.microsoft.com/office/drawing/2014/main" id="{3E654CE6-91F0-6261-13AF-CE94AE0DEAEA}"/>
                        </a:ext>
                      </a:extLst>
                    </p:cNvPr>
                    <p:cNvCxnSpPr>
                      <a:cxnSpLocks/>
                      <a:stCxn id="28" idx="2"/>
                    </p:cNvCxnSpPr>
                    <p:nvPr/>
                  </p:nvCxnSpPr>
                  <p:spPr>
                    <a:xfrm rot="16200000" flipH="1">
                      <a:off x="4223309" y="4592085"/>
                      <a:ext cx="585154" cy="853634"/>
                    </a:xfrm>
                    <a:prstGeom prst="bentConnector2">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F75F0224-0D64-7DB9-6AFD-FE4FAEE7359D}"/>
                        </a:ext>
                      </a:extLst>
                    </p:cNvPr>
                    <p:cNvSpPr/>
                    <p:nvPr/>
                  </p:nvSpPr>
                  <p:spPr>
                    <a:xfrm>
                      <a:off x="7117115" y="4417407"/>
                      <a:ext cx="1508275" cy="308918"/>
                    </a:xfrm>
                    <a:prstGeom prst="rect">
                      <a:avLst/>
                    </a:prstGeom>
                    <a:solidFill>
                      <a:schemeClr val="accent4">
                        <a:lumMod val="20000"/>
                        <a:lumOff val="8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solidFill>
                            <a:schemeClr val="tx1"/>
                          </a:solidFill>
                        </a:rPr>
                        <a:t>ResConv 512</a:t>
                      </a:r>
                    </a:p>
                  </p:txBody>
                </p:sp>
                <p:sp>
                  <p:nvSpPr>
                    <p:cNvPr id="44" name="Rectangle 43">
                      <a:extLst>
                        <a:ext uri="{FF2B5EF4-FFF2-40B4-BE49-F238E27FC236}">
                          <a16:creationId xmlns:a16="http://schemas.microsoft.com/office/drawing/2014/main" id="{933F303C-D362-1352-B26A-931E4EF45635}"/>
                        </a:ext>
                      </a:extLst>
                    </p:cNvPr>
                    <p:cNvSpPr/>
                    <p:nvPr/>
                  </p:nvSpPr>
                  <p:spPr>
                    <a:xfrm>
                      <a:off x="7871252" y="3775558"/>
                      <a:ext cx="1508275" cy="308918"/>
                    </a:xfrm>
                    <a:prstGeom prst="rect">
                      <a:avLst/>
                    </a:prstGeom>
                    <a:solidFill>
                      <a:schemeClr val="accent4">
                        <a:lumMod val="20000"/>
                        <a:lumOff val="8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solidFill>
                            <a:schemeClr val="tx1"/>
                          </a:solidFill>
                        </a:rPr>
                        <a:t>ResConv 256</a:t>
                      </a:r>
                    </a:p>
                  </p:txBody>
                </p:sp>
                <p:sp>
                  <p:nvSpPr>
                    <p:cNvPr id="45" name="Rectangle 44">
                      <a:extLst>
                        <a:ext uri="{FF2B5EF4-FFF2-40B4-BE49-F238E27FC236}">
                          <a16:creationId xmlns:a16="http://schemas.microsoft.com/office/drawing/2014/main" id="{CD7EAAAA-74B8-CAFC-98E9-7BF5365D4D7B}"/>
                        </a:ext>
                      </a:extLst>
                    </p:cNvPr>
                    <p:cNvSpPr/>
                    <p:nvPr/>
                  </p:nvSpPr>
                  <p:spPr>
                    <a:xfrm>
                      <a:off x="8625389" y="3133709"/>
                      <a:ext cx="1508275" cy="308918"/>
                    </a:xfrm>
                    <a:prstGeom prst="rect">
                      <a:avLst/>
                    </a:prstGeom>
                    <a:solidFill>
                      <a:schemeClr val="accent4">
                        <a:lumMod val="20000"/>
                        <a:lumOff val="8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solidFill>
                            <a:schemeClr val="tx1"/>
                          </a:solidFill>
                        </a:rPr>
                        <a:t>ResConv 128</a:t>
                      </a:r>
                    </a:p>
                  </p:txBody>
                </p:sp>
                <p:sp>
                  <p:nvSpPr>
                    <p:cNvPr id="46" name="Rectangle 45">
                      <a:extLst>
                        <a:ext uri="{FF2B5EF4-FFF2-40B4-BE49-F238E27FC236}">
                          <a16:creationId xmlns:a16="http://schemas.microsoft.com/office/drawing/2014/main" id="{15F28D51-4B76-E57E-598B-0F51353F5F8E}"/>
                        </a:ext>
                      </a:extLst>
                    </p:cNvPr>
                    <p:cNvSpPr/>
                    <p:nvPr/>
                  </p:nvSpPr>
                  <p:spPr>
                    <a:xfrm>
                      <a:off x="9434203" y="2456436"/>
                      <a:ext cx="1508275" cy="308918"/>
                    </a:xfrm>
                    <a:prstGeom prst="rect">
                      <a:avLst/>
                    </a:prstGeom>
                    <a:solidFill>
                      <a:schemeClr val="accent4">
                        <a:lumMod val="20000"/>
                        <a:lumOff val="8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solidFill>
                            <a:schemeClr val="tx1"/>
                          </a:solidFill>
                        </a:rPr>
                        <a:t>ResConv 64</a:t>
                      </a:r>
                    </a:p>
                  </p:txBody>
                </p:sp>
                <p:cxnSp>
                  <p:nvCxnSpPr>
                    <p:cNvPr id="48" name="Straight Arrow Connector 47">
                      <a:extLst>
                        <a:ext uri="{FF2B5EF4-FFF2-40B4-BE49-F238E27FC236}">
                          <a16:creationId xmlns:a16="http://schemas.microsoft.com/office/drawing/2014/main" id="{8C2E7405-E311-709E-14BD-466C8E755AAE}"/>
                        </a:ext>
                      </a:extLst>
                    </p:cNvPr>
                    <p:cNvCxnSpPr/>
                    <p:nvPr/>
                  </p:nvCxnSpPr>
                  <p:spPr>
                    <a:xfrm flipV="1">
                      <a:off x="10133664" y="2069760"/>
                      <a:ext cx="0" cy="344696"/>
                    </a:xfrm>
                    <a:prstGeom prst="straightConnector1">
                      <a:avLst/>
                    </a:prstGeom>
                    <a:ln w="38100">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735D21D0-4264-AF3D-A64B-C16FC54649E6}"/>
                        </a:ext>
                      </a:extLst>
                    </p:cNvPr>
                    <p:cNvCxnSpPr/>
                    <p:nvPr/>
                  </p:nvCxnSpPr>
                  <p:spPr>
                    <a:xfrm flipV="1">
                      <a:off x="9434203" y="2789013"/>
                      <a:ext cx="0" cy="3446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8E1869AB-EE59-D85A-0CDF-831A50C201B2}"/>
                        </a:ext>
                      </a:extLst>
                    </p:cNvPr>
                    <p:cNvCxnSpPr/>
                    <p:nvPr/>
                  </p:nvCxnSpPr>
                  <p:spPr>
                    <a:xfrm flipV="1">
                      <a:off x="8642988" y="3473123"/>
                      <a:ext cx="0" cy="3446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a:extLst>
                        <a:ext uri="{FF2B5EF4-FFF2-40B4-BE49-F238E27FC236}">
                          <a16:creationId xmlns:a16="http://schemas.microsoft.com/office/drawing/2014/main" id="{46CC246C-5319-06F3-D8B4-D897DBBF1515}"/>
                        </a:ext>
                      </a:extLst>
                    </p:cNvPr>
                    <p:cNvCxnSpPr/>
                    <p:nvPr/>
                  </p:nvCxnSpPr>
                  <p:spPr>
                    <a:xfrm flipV="1">
                      <a:off x="7876494" y="4048698"/>
                      <a:ext cx="0" cy="3446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15260857-0AB6-3B2A-42D1-72AF11D34D0E}"/>
                        </a:ext>
                      </a:extLst>
                    </p:cNvPr>
                    <p:cNvCxnSpPr>
                      <a:cxnSpLocks/>
                    </p:cNvCxnSpPr>
                    <p:nvPr/>
                  </p:nvCxnSpPr>
                  <p:spPr>
                    <a:xfrm>
                      <a:off x="882339" y="4634351"/>
                      <a:ext cx="367183" cy="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73F422EE-7716-EBC8-CB08-A67B87431461}"/>
                        </a:ext>
                      </a:extLst>
                    </p:cNvPr>
                    <p:cNvSpPr txBox="1"/>
                    <p:nvPr/>
                  </p:nvSpPr>
                  <p:spPr>
                    <a:xfrm>
                      <a:off x="1337140" y="4469418"/>
                      <a:ext cx="1308371" cy="369332"/>
                    </a:xfrm>
                    <a:prstGeom prst="rect">
                      <a:avLst/>
                    </a:prstGeom>
                    <a:noFill/>
                  </p:spPr>
                  <p:txBody>
                    <a:bodyPr wrap="none" rtlCol="0">
                      <a:spAutoFit/>
                    </a:bodyPr>
                    <a:lstStyle/>
                    <a:p>
                      <a:r>
                        <a:rPr lang="en-NL" dirty="0"/>
                        <a:t>Maxpool x2</a:t>
                      </a:r>
                    </a:p>
                  </p:txBody>
                </p:sp>
                <p:cxnSp>
                  <p:nvCxnSpPr>
                    <p:cNvPr id="55" name="Straight Arrow Connector 54">
                      <a:extLst>
                        <a:ext uri="{FF2B5EF4-FFF2-40B4-BE49-F238E27FC236}">
                          <a16:creationId xmlns:a16="http://schemas.microsoft.com/office/drawing/2014/main" id="{13A6AA39-62A0-33B1-D8CF-E344AC489241}"/>
                        </a:ext>
                      </a:extLst>
                    </p:cNvPr>
                    <p:cNvCxnSpPr>
                      <a:cxnSpLocks/>
                    </p:cNvCxnSpPr>
                    <p:nvPr/>
                  </p:nvCxnSpPr>
                  <p:spPr>
                    <a:xfrm>
                      <a:off x="9048893" y="4672484"/>
                      <a:ext cx="38531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57" name="TextBox 56">
                      <a:extLst>
                        <a:ext uri="{FF2B5EF4-FFF2-40B4-BE49-F238E27FC236}">
                          <a16:creationId xmlns:a16="http://schemas.microsoft.com/office/drawing/2014/main" id="{1AA5E087-FEF3-6B01-D2AE-46BD1B4B82AA}"/>
                        </a:ext>
                      </a:extLst>
                    </p:cNvPr>
                    <p:cNvSpPr txBox="1"/>
                    <p:nvPr/>
                  </p:nvSpPr>
                  <p:spPr>
                    <a:xfrm>
                      <a:off x="9454570" y="4469418"/>
                      <a:ext cx="1487908" cy="646331"/>
                    </a:xfrm>
                    <a:prstGeom prst="rect">
                      <a:avLst/>
                    </a:prstGeom>
                    <a:noFill/>
                  </p:spPr>
                  <p:txBody>
                    <a:bodyPr wrap="none" rtlCol="0">
                      <a:spAutoFit/>
                    </a:bodyPr>
                    <a:lstStyle/>
                    <a:p>
                      <a:r>
                        <a:rPr lang="en-NL" dirty="0"/>
                        <a:t>Upsample x2</a:t>
                      </a:r>
                      <a:br>
                        <a:rPr lang="en-NL" dirty="0"/>
                      </a:br>
                      <a:r>
                        <a:rPr lang="en-NL" dirty="0"/>
                        <a:t>        Conv 1x1</a:t>
                      </a:r>
                    </a:p>
                  </p:txBody>
                </p:sp>
                <p:cxnSp>
                  <p:nvCxnSpPr>
                    <p:cNvPr id="60" name="Straight Arrow Connector 59">
                      <a:extLst>
                        <a:ext uri="{FF2B5EF4-FFF2-40B4-BE49-F238E27FC236}">
                          <a16:creationId xmlns:a16="http://schemas.microsoft.com/office/drawing/2014/main" id="{492FE962-469A-6068-235F-48C9E6B7A7C8}"/>
                        </a:ext>
                      </a:extLst>
                    </p:cNvPr>
                    <p:cNvCxnSpPr>
                      <a:cxnSpLocks/>
                    </p:cNvCxnSpPr>
                    <p:nvPr/>
                  </p:nvCxnSpPr>
                  <p:spPr>
                    <a:xfrm>
                      <a:off x="3056380" y="2629430"/>
                      <a:ext cx="5865198" cy="0"/>
                    </a:xfrm>
                    <a:prstGeom prst="straightConnector1">
                      <a:avLst/>
                    </a:prstGeom>
                    <a:ln w="3810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37643A8A-88E4-18F1-59C3-36344DF20BCE}"/>
                        </a:ext>
                      </a:extLst>
                    </p:cNvPr>
                    <p:cNvCxnSpPr>
                      <a:cxnSpLocks/>
                    </p:cNvCxnSpPr>
                    <p:nvPr/>
                  </p:nvCxnSpPr>
                  <p:spPr>
                    <a:xfrm>
                      <a:off x="3966208" y="3301454"/>
                      <a:ext cx="4201608" cy="0"/>
                    </a:xfrm>
                    <a:prstGeom prst="straightConnector1">
                      <a:avLst/>
                    </a:prstGeom>
                    <a:ln w="3810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647B4F92-AC8F-5094-842C-BE99DDEBFAF5}"/>
                        </a:ext>
                      </a:extLst>
                    </p:cNvPr>
                    <p:cNvCxnSpPr>
                      <a:cxnSpLocks/>
                    </p:cNvCxnSpPr>
                    <p:nvPr/>
                  </p:nvCxnSpPr>
                  <p:spPr>
                    <a:xfrm>
                      <a:off x="4425439" y="3930017"/>
                      <a:ext cx="3127080" cy="0"/>
                    </a:xfrm>
                    <a:prstGeom prst="straightConnector1">
                      <a:avLst/>
                    </a:prstGeom>
                    <a:ln w="3810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0693AAE3-540F-DCD2-38A2-EB297B3D522C}"/>
                        </a:ext>
                      </a:extLst>
                    </p:cNvPr>
                    <p:cNvCxnSpPr>
                      <a:cxnSpLocks/>
                    </p:cNvCxnSpPr>
                    <p:nvPr/>
                  </p:nvCxnSpPr>
                  <p:spPr>
                    <a:xfrm>
                      <a:off x="5142519" y="4559375"/>
                      <a:ext cx="1629599" cy="0"/>
                    </a:xfrm>
                    <a:prstGeom prst="straightConnector1">
                      <a:avLst/>
                    </a:prstGeom>
                    <a:ln w="3810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E21CDFB6-E3EC-BE73-8005-2442D287FA4F}"/>
                        </a:ext>
                      </a:extLst>
                    </p:cNvPr>
                    <p:cNvCxnSpPr>
                      <a:cxnSpLocks/>
                    </p:cNvCxnSpPr>
                    <p:nvPr/>
                  </p:nvCxnSpPr>
                  <p:spPr>
                    <a:xfrm>
                      <a:off x="889158" y="5142386"/>
                      <a:ext cx="353544" cy="0"/>
                    </a:xfrm>
                    <a:prstGeom prst="straightConnector1">
                      <a:avLst/>
                    </a:prstGeom>
                    <a:ln w="3810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5E10352C-10D5-6F0B-8A91-8E55D99DDEEA}"/>
                        </a:ext>
                      </a:extLst>
                    </p:cNvPr>
                    <p:cNvSpPr txBox="1"/>
                    <p:nvPr/>
                  </p:nvSpPr>
                  <p:spPr>
                    <a:xfrm>
                      <a:off x="1326857" y="4957720"/>
                      <a:ext cx="1786066" cy="369332"/>
                    </a:xfrm>
                    <a:prstGeom prst="rect">
                      <a:avLst/>
                    </a:prstGeom>
                    <a:noFill/>
                  </p:spPr>
                  <p:txBody>
                    <a:bodyPr wrap="none" rtlCol="0">
                      <a:spAutoFit/>
                    </a:bodyPr>
                    <a:lstStyle/>
                    <a:p>
                      <a:r>
                        <a:rPr lang="en-GB" dirty="0"/>
                        <a:t>S</a:t>
                      </a:r>
                      <a:r>
                        <a:rPr lang="en-NL" dirty="0"/>
                        <a:t>kip connection</a:t>
                      </a:r>
                    </a:p>
                  </p:txBody>
                </p:sp>
                <p:sp>
                  <p:nvSpPr>
                    <p:cNvPr id="75" name="TextBox 74">
                      <a:extLst>
                        <a:ext uri="{FF2B5EF4-FFF2-40B4-BE49-F238E27FC236}">
                          <a16:creationId xmlns:a16="http://schemas.microsoft.com/office/drawing/2014/main" id="{9969C2C5-D5C0-F389-0EFF-9369E243012F}"/>
                        </a:ext>
                      </a:extLst>
                    </p:cNvPr>
                    <p:cNvSpPr txBox="1"/>
                    <p:nvPr/>
                  </p:nvSpPr>
                  <p:spPr>
                    <a:xfrm>
                      <a:off x="10222798" y="1881347"/>
                      <a:ext cx="1349493" cy="307777"/>
                    </a:xfrm>
                    <a:prstGeom prst="rect">
                      <a:avLst/>
                    </a:prstGeom>
                    <a:noFill/>
                  </p:spPr>
                  <p:txBody>
                    <a:bodyPr wrap="square" rtlCol="0">
                      <a:spAutoFit/>
                    </a:bodyPr>
                    <a:lstStyle/>
                    <a:p>
                      <a:r>
                        <a:rPr lang="en-NL" sz="1400" dirty="0"/>
                        <a:t>(B, 1, 400, 170)</a:t>
                      </a:r>
                    </a:p>
                  </p:txBody>
                </p:sp>
                <p:cxnSp>
                  <p:nvCxnSpPr>
                    <p:cNvPr id="77" name="Elbow Connector 76">
                      <a:extLst>
                        <a:ext uri="{FF2B5EF4-FFF2-40B4-BE49-F238E27FC236}">
                          <a16:creationId xmlns:a16="http://schemas.microsoft.com/office/drawing/2014/main" id="{FBA3C6AA-957C-93EB-3955-C5C3DB758999}"/>
                        </a:ext>
                      </a:extLst>
                    </p:cNvPr>
                    <p:cNvCxnSpPr>
                      <a:cxnSpLocks/>
                    </p:cNvCxnSpPr>
                    <p:nvPr/>
                  </p:nvCxnSpPr>
                  <p:spPr>
                    <a:xfrm flipV="1">
                      <a:off x="6900994" y="4792584"/>
                      <a:ext cx="970258" cy="858020"/>
                    </a:xfrm>
                    <a:prstGeom prst="bentConnector3">
                      <a:avLst>
                        <a:gd name="adj1" fmla="val 100942"/>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83" name="Straight Arrow Connector 82">
                      <a:extLst>
                        <a:ext uri="{FF2B5EF4-FFF2-40B4-BE49-F238E27FC236}">
                          <a16:creationId xmlns:a16="http://schemas.microsoft.com/office/drawing/2014/main" id="{B5716A9C-0844-E76C-B0B9-6F3D735A9848}"/>
                        </a:ext>
                      </a:extLst>
                    </p:cNvPr>
                    <p:cNvCxnSpPr>
                      <a:cxnSpLocks/>
                    </p:cNvCxnSpPr>
                    <p:nvPr/>
                  </p:nvCxnSpPr>
                  <p:spPr>
                    <a:xfrm>
                      <a:off x="9067247" y="5465938"/>
                      <a:ext cx="359652" cy="0"/>
                    </a:xfrm>
                    <a:prstGeom prst="straightConnector1">
                      <a:avLst/>
                    </a:prstGeom>
                    <a:ln w="38100">
                      <a:solidFill>
                        <a:srgbClr val="0070C0"/>
                      </a:solidFill>
                      <a:tailEnd type="triangle"/>
                    </a:ln>
                  </p:spPr>
                  <p:style>
                    <a:lnRef idx="1">
                      <a:schemeClr val="accent6"/>
                    </a:lnRef>
                    <a:fillRef idx="0">
                      <a:schemeClr val="accent6"/>
                    </a:fillRef>
                    <a:effectRef idx="0">
                      <a:schemeClr val="accent6"/>
                    </a:effectRef>
                    <a:fontRef idx="minor">
                      <a:schemeClr val="tx1"/>
                    </a:fontRef>
                  </p:style>
                </p:cxnSp>
                <p:sp>
                  <p:nvSpPr>
                    <p:cNvPr id="85" name="TextBox 84">
                      <a:extLst>
                        <a:ext uri="{FF2B5EF4-FFF2-40B4-BE49-F238E27FC236}">
                          <a16:creationId xmlns:a16="http://schemas.microsoft.com/office/drawing/2014/main" id="{30800223-F770-3EAC-57C0-E11CF94F4193}"/>
                        </a:ext>
                      </a:extLst>
                    </p:cNvPr>
                    <p:cNvSpPr txBox="1"/>
                    <p:nvPr/>
                  </p:nvSpPr>
                  <p:spPr>
                    <a:xfrm>
                      <a:off x="9454570" y="5281272"/>
                      <a:ext cx="1097223" cy="369332"/>
                    </a:xfrm>
                    <a:prstGeom prst="rect">
                      <a:avLst/>
                    </a:prstGeom>
                    <a:noFill/>
                  </p:spPr>
                  <p:txBody>
                    <a:bodyPr wrap="none" rtlCol="0">
                      <a:spAutoFit/>
                    </a:bodyPr>
                    <a:lstStyle/>
                    <a:p>
                      <a:r>
                        <a:rPr lang="en-NL" dirty="0"/>
                        <a:t>Conv 1x1</a:t>
                      </a:r>
                    </a:p>
                  </p:txBody>
                </p:sp>
              </p:grpSp>
              <p:sp>
                <p:nvSpPr>
                  <p:cNvPr id="87" name="Connector 86">
                    <a:extLst>
                      <a:ext uri="{FF2B5EF4-FFF2-40B4-BE49-F238E27FC236}">
                        <a16:creationId xmlns:a16="http://schemas.microsoft.com/office/drawing/2014/main" id="{A25B5A12-FD2B-7DE9-52EE-2FCFCF7D7CCA}"/>
                      </a:ext>
                    </a:extLst>
                  </p:cNvPr>
                  <p:cNvSpPr/>
                  <p:nvPr/>
                </p:nvSpPr>
                <p:spPr>
                  <a:xfrm>
                    <a:off x="8973637" y="2377061"/>
                    <a:ext cx="324002" cy="27780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3600" dirty="0">
                        <a:solidFill>
                          <a:schemeClr val="tx1"/>
                        </a:solidFill>
                      </a:rPr>
                      <a:t>+</a:t>
                    </a:r>
                  </a:p>
                </p:txBody>
              </p:sp>
              <p:sp>
                <p:nvSpPr>
                  <p:cNvPr id="89" name="Connector 88">
                    <a:extLst>
                      <a:ext uri="{FF2B5EF4-FFF2-40B4-BE49-F238E27FC236}">
                        <a16:creationId xmlns:a16="http://schemas.microsoft.com/office/drawing/2014/main" id="{CB333219-E42A-F79A-17C1-AFBF82F016AF}"/>
                      </a:ext>
                    </a:extLst>
                  </p:cNvPr>
                  <p:cNvSpPr/>
                  <p:nvPr/>
                </p:nvSpPr>
                <p:spPr>
                  <a:xfrm>
                    <a:off x="8240756" y="3060049"/>
                    <a:ext cx="324002" cy="27780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3600" dirty="0">
                        <a:solidFill>
                          <a:schemeClr val="tx1"/>
                        </a:solidFill>
                      </a:rPr>
                      <a:t>+</a:t>
                    </a:r>
                  </a:p>
                </p:txBody>
              </p:sp>
              <p:sp>
                <p:nvSpPr>
                  <p:cNvPr id="90" name="Connector 89">
                    <a:extLst>
                      <a:ext uri="{FF2B5EF4-FFF2-40B4-BE49-F238E27FC236}">
                        <a16:creationId xmlns:a16="http://schemas.microsoft.com/office/drawing/2014/main" id="{E4C4BDD3-4954-B4B2-BF96-A7876A998F91}"/>
                      </a:ext>
                    </a:extLst>
                  </p:cNvPr>
                  <p:cNvSpPr/>
                  <p:nvPr/>
                </p:nvSpPr>
                <p:spPr>
                  <a:xfrm>
                    <a:off x="7549885" y="3695463"/>
                    <a:ext cx="324002" cy="27780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3600" dirty="0">
                        <a:solidFill>
                          <a:schemeClr val="tx1"/>
                        </a:solidFill>
                      </a:rPr>
                      <a:t>+</a:t>
                    </a:r>
                  </a:p>
                </p:txBody>
              </p:sp>
              <p:sp>
                <p:nvSpPr>
                  <p:cNvPr id="91" name="Connector 90">
                    <a:extLst>
                      <a:ext uri="{FF2B5EF4-FFF2-40B4-BE49-F238E27FC236}">
                        <a16:creationId xmlns:a16="http://schemas.microsoft.com/office/drawing/2014/main" id="{FE0ECBAD-C81D-7E17-68E0-F1A4988D72DD}"/>
                      </a:ext>
                    </a:extLst>
                  </p:cNvPr>
                  <p:cNvSpPr/>
                  <p:nvPr/>
                </p:nvSpPr>
                <p:spPr>
                  <a:xfrm>
                    <a:off x="6752421" y="4315581"/>
                    <a:ext cx="324002" cy="27780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3600" dirty="0">
                        <a:solidFill>
                          <a:schemeClr val="tx1"/>
                        </a:solidFill>
                      </a:rPr>
                      <a:t>+</a:t>
                    </a:r>
                  </a:p>
                </p:txBody>
              </p:sp>
              <p:cxnSp>
                <p:nvCxnSpPr>
                  <p:cNvPr id="93" name="Straight Arrow Connector 92">
                    <a:extLst>
                      <a:ext uri="{FF2B5EF4-FFF2-40B4-BE49-F238E27FC236}">
                        <a16:creationId xmlns:a16="http://schemas.microsoft.com/office/drawing/2014/main" id="{E72ED393-304F-1452-D0CC-892E63B1EAE6}"/>
                      </a:ext>
                    </a:extLst>
                  </p:cNvPr>
                  <p:cNvCxnSpPr>
                    <a:cxnSpLocks/>
                  </p:cNvCxnSpPr>
                  <p:nvPr/>
                </p:nvCxnSpPr>
                <p:spPr>
                  <a:xfrm>
                    <a:off x="9571703" y="4846509"/>
                    <a:ext cx="2935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40" name="Group 39">
                  <a:extLst>
                    <a:ext uri="{FF2B5EF4-FFF2-40B4-BE49-F238E27FC236}">
                      <a16:creationId xmlns:a16="http://schemas.microsoft.com/office/drawing/2014/main" id="{60783893-9FA4-1401-62D1-039CADD34947}"/>
                    </a:ext>
                  </a:extLst>
                </p:cNvPr>
                <p:cNvGrpSpPr/>
                <p:nvPr/>
              </p:nvGrpSpPr>
              <p:grpSpPr>
                <a:xfrm>
                  <a:off x="2876157" y="585640"/>
                  <a:ext cx="4913217" cy="1403839"/>
                  <a:chOff x="2876157" y="585640"/>
                  <a:chExt cx="4913217" cy="1403839"/>
                </a:xfrm>
              </p:grpSpPr>
              <p:cxnSp>
                <p:nvCxnSpPr>
                  <p:cNvPr id="21" name="Straight Arrow Connector 20">
                    <a:extLst>
                      <a:ext uri="{FF2B5EF4-FFF2-40B4-BE49-F238E27FC236}">
                        <a16:creationId xmlns:a16="http://schemas.microsoft.com/office/drawing/2014/main" id="{935017A5-8758-4ECC-0909-5DCF3B69A409}"/>
                      </a:ext>
                    </a:extLst>
                  </p:cNvPr>
                  <p:cNvCxnSpPr>
                    <a:cxnSpLocks/>
                  </p:cNvCxnSpPr>
                  <p:nvPr/>
                </p:nvCxnSpPr>
                <p:spPr>
                  <a:xfrm flipH="1">
                    <a:off x="6220622" y="1562720"/>
                    <a:ext cx="13292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4E349943-BFF3-6FF7-EDAE-96709597F95A}"/>
                      </a:ext>
                    </a:extLst>
                  </p:cNvPr>
                  <p:cNvSpPr/>
                  <p:nvPr/>
                </p:nvSpPr>
                <p:spPr>
                  <a:xfrm>
                    <a:off x="4215707" y="1219335"/>
                    <a:ext cx="1809606" cy="770144"/>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t>Modelled dR</a:t>
                    </a:r>
                  </a:p>
                  <a:p>
                    <a:pPr algn="ctr"/>
                    <a:r>
                      <a:rPr lang="en-NL" dirty="0"/>
                      <a:t>(4 angles)</a:t>
                    </a:r>
                  </a:p>
                </p:txBody>
              </p:sp>
              <p:sp>
                <p:nvSpPr>
                  <p:cNvPr id="36" name="TextBox 35">
                    <a:extLst>
                      <a:ext uri="{FF2B5EF4-FFF2-40B4-BE49-F238E27FC236}">
                        <a16:creationId xmlns:a16="http://schemas.microsoft.com/office/drawing/2014/main" id="{6D477717-5BCA-A9D6-805E-DC266938AB20}"/>
                      </a:ext>
                    </a:extLst>
                  </p:cNvPr>
                  <p:cNvSpPr txBox="1"/>
                  <p:nvPr/>
                </p:nvSpPr>
                <p:spPr>
                  <a:xfrm>
                    <a:off x="6363471" y="1258089"/>
                    <a:ext cx="1425903" cy="646331"/>
                  </a:xfrm>
                  <a:prstGeom prst="rect">
                    <a:avLst/>
                  </a:prstGeom>
                  <a:noFill/>
                </p:spPr>
                <p:txBody>
                  <a:bodyPr wrap="none" rtlCol="0">
                    <a:spAutoFit/>
                  </a:bodyPr>
                  <a:lstStyle/>
                  <a:p>
                    <a:r>
                      <a:rPr lang="en-NL" dirty="0"/>
                      <a:t>Geophysical</a:t>
                    </a:r>
                  </a:p>
                  <a:p>
                    <a:r>
                      <a:rPr lang="en-NL" dirty="0"/>
                      <a:t>Forward</a:t>
                    </a:r>
                  </a:p>
                </p:txBody>
              </p:sp>
              <p:sp>
                <p:nvSpPr>
                  <p:cNvPr id="38" name="Right Brace 37">
                    <a:extLst>
                      <a:ext uri="{FF2B5EF4-FFF2-40B4-BE49-F238E27FC236}">
                        <a16:creationId xmlns:a16="http://schemas.microsoft.com/office/drawing/2014/main" id="{BB68CBD4-4624-E883-62E3-D58224A7307E}"/>
                      </a:ext>
                    </a:extLst>
                  </p:cNvPr>
                  <p:cNvSpPr/>
                  <p:nvPr/>
                </p:nvSpPr>
                <p:spPr>
                  <a:xfrm rot="16200000">
                    <a:off x="3716757" y="-254960"/>
                    <a:ext cx="356408" cy="203760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grpSp>
          </p:grpSp>
          <p:sp>
            <p:nvSpPr>
              <p:cNvPr id="42" name="Connector 41">
                <a:extLst>
                  <a:ext uri="{FF2B5EF4-FFF2-40B4-BE49-F238E27FC236}">
                    <a16:creationId xmlns:a16="http://schemas.microsoft.com/office/drawing/2014/main" id="{A26B3B07-39DE-3F6F-B0FB-2A4AE9A71821}"/>
                  </a:ext>
                </a:extLst>
              </p:cNvPr>
              <p:cNvSpPr/>
              <p:nvPr/>
            </p:nvSpPr>
            <p:spPr>
              <a:xfrm>
                <a:off x="3745224" y="727349"/>
                <a:ext cx="326352" cy="308918"/>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5400" dirty="0">
                    <a:solidFill>
                      <a:schemeClr val="tx1"/>
                    </a:solidFill>
                  </a:rPr>
                  <a:t>-</a:t>
                </a:r>
              </a:p>
            </p:txBody>
          </p:sp>
        </p:grpSp>
        <p:pic>
          <p:nvPicPr>
            <p:cNvPr id="15" name="Picture 14">
              <a:extLst>
                <a:ext uri="{FF2B5EF4-FFF2-40B4-BE49-F238E27FC236}">
                  <a16:creationId xmlns:a16="http://schemas.microsoft.com/office/drawing/2014/main" id="{E1C02906-6059-ADD2-3F1F-A60BEB8C0904}"/>
                </a:ext>
              </a:extLst>
            </p:cNvPr>
            <p:cNvPicPr>
              <a:picLocks noChangeAspect="1"/>
            </p:cNvPicPr>
            <p:nvPr/>
          </p:nvPicPr>
          <p:blipFill>
            <a:blip r:embed="rId8"/>
            <a:stretch>
              <a:fillRect/>
            </a:stretch>
          </p:blipFill>
          <p:spPr>
            <a:xfrm>
              <a:off x="4251792" y="385286"/>
              <a:ext cx="3272023" cy="282149"/>
            </a:xfrm>
            <a:prstGeom prst="rect">
              <a:avLst/>
            </a:prstGeom>
          </p:spPr>
        </p:pic>
      </p:grpSp>
      <p:sp>
        <p:nvSpPr>
          <p:cNvPr id="25" name="TextBox 24">
            <a:extLst>
              <a:ext uri="{FF2B5EF4-FFF2-40B4-BE49-F238E27FC236}">
                <a16:creationId xmlns:a16="http://schemas.microsoft.com/office/drawing/2014/main" id="{154BF340-A6F2-2185-652B-44A1BA3B630F}"/>
              </a:ext>
            </a:extLst>
          </p:cNvPr>
          <p:cNvSpPr txBox="1"/>
          <p:nvPr/>
        </p:nvSpPr>
        <p:spPr>
          <a:xfrm>
            <a:off x="15288" y="33406"/>
            <a:ext cx="3533275" cy="461665"/>
          </a:xfrm>
          <a:prstGeom prst="rect">
            <a:avLst/>
          </a:prstGeom>
          <a:noFill/>
        </p:spPr>
        <p:txBody>
          <a:bodyPr wrap="none" rtlCol="0">
            <a:spAutoFit/>
          </a:bodyPr>
          <a:lstStyle/>
          <a:p>
            <a:r>
              <a:rPr lang="en-NL" sz="2400" b="1" u="sng" dirty="0"/>
              <a:t>Chapter 3: Methodology</a:t>
            </a:r>
          </a:p>
        </p:txBody>
      </p:sp>
      <p:pic>
        <p:nvPicPr>
          <p:cNvPr id="34" name="Picture 33">
            <a:extLst>
              <a:ext uri="{FF2B5EF4-FFF2-40B4-BE49-F238E27FC236}">
                <a16:creationId xmlns:a16="http://schemas.microsoft.com/office/drawing/2014/main" id="{EAD9D7CB-0675-CD99-E4ED-74175AEEC0AB}"/>
              </a:ext>
            </a:extLst>
          </p:cNvPr>
          <p:cNvPicPr>
            <a:picLocks noChangeAspect="1"/>
          </p:cNvPicPr>
          <p:nvPr/>
        </p:nvPicPr>
        <p:blipFill>
          <a:blip r:embed="rId9"/>
          <a:stretch>
            <a:fillRect/>
          </a:stretch>
        </p:blipFill>
        <p:spPr>
          <a:xfrm>
            <a:off x="10095070" y="5977723"/>
            <a:ext cx="2270908" cy="959655"/>
          </a:xfrm>
          <a:prstGeom prst="rect">
            <a:avLst/>
          </a:prstGeom>
        </p:spPr>
      </p:pic>
    </p:spTree>
    <p:extLst>
      <p:ext uri="{BB962C8B-B14F-4D97-AF65-F5344CB8AC3E}">
        <p14:creationId xmlns:p14="http://schemas.microsoft.com/office/powerpoint/2010/main" val="2937235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77181-5771-5CF6-1B1C-08CC535DB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A53F89-208D-34AA-1D02-249A5F2D5036}"/>
              </a:ext>
            </a:extLst>
          </p:cNvPr>
          <p:cNvSpPr>
            <a:spLocks noGrp="1"/>
          </p:cNvSpPr>
          <p:nvPr>
            <p:ph type="title"/>
          </p:nvPr>
        </p:nvSpPr>
        <p:spPr>
          <a:xfrm>
            <a:off x="4092819" y="5788780"/>
            <a:ext cx="4613503" cy="557713"/>
          </a:xfrm>
        </p:spPr>
        <p:txBody>
          <a:bodyPr>
            <a:normAutofit/>
          </a:bodyPr>
          <a:lstStyle/>
          <a:p>
            <a:r>
              <a:rPr lang="en-NL" sz="2000" dirty="0"/>
              <a:t>Fig. Geophysical forward modeling</a:t>
            </a:r>
          </a:p>
        </p:txBody>
      </p:sp>
      <p:grpSp>
        <p:nvGrpSpPr>
          <p:cNvPr id="7" name="Group 6">
            <a:extLst>
              <a:ext uri="{FF2B5EF4-FFF2-40B4-BE49-F238E27FC236}">
                <a16:creationId xmlns:a16="http://schemas.microsoft.com/office/drawing/2014/main" id="{2D2F4E40-600E-1FD0-DF51-FC28C4DD8574}"/>
              </a:ext>
            </a:extLst>
          </p:cNvPr>
          <p:cNvGrpSpPr/>
          <p:nvPr/>
        </p:nvGrpSpPr>
        <p:grpSpPr>
          <a:xfrm>
            <a:off x="1147424" y="1965342"/>
            <a:ext cx="6310665" cy="2761523"/>
            <a:chOff x="4774542" y="3307354"/>
            <a:chExt cx="6310665" cy="2761523"/>
          </a:xfrm>
        </p:grpSpPr>
        <p:cxnSp>
          <p:nvCxnSpPr>
            <p:cNvPr id="6" name="Straight Arrow Connector 5">
              <a:extLst>
                <a:ext uri="{FF2B5EF4-FFF2-40B4-BE49-F238E27FC236}">
                  <a16:creationId xmlns:a16="http://schemas.microsoft.com/office/drawing/2014/main" id="{4ADF29B0-E956-A36B-CA0F-C7A5859F5270}"/>
                </a:ext>
              </a:extLst>
            </p:cNvPr>
            <p:cNvCxnSpPr>
              <a:cxnSpLocks/>
            </p:cNvCxnSpPr>
            <p:nvPr/>
          </p:nvCxnSpPr>
          <p:spPr>
            <a:xfrm flipH="1">
              <a:off x="9460440" y="6068877"/>
              <a:ext cx="1513023"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DB8C9A22-4BA4-1990-978B-D7AB92C8BE4A}"/>
                </a:ext>
              </a:extLst>
            </p:cNvPr>
            <p:cNvSpPr/>
            <p:nvPr/>
          </p:nvSpPr>
          <p:spPr>
            <a:xfrm>
              <a:off x="4774542" y="3307354"/>
              <a:ext cx="2117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t>Predicted Saturation map</a:t>
              </a:r>
            </a:p>
          </p:txBody>
        </p:sp>
        <p:cxnSp>
          <p:nvCxnSpPr>
            <p:cNvPr id="10" name="Straight Arrow Connector 9">
              <a:extLst>
                <a:ext uri="{FF2B5EF4-FFF2-40B4-BE49-F238E27FC236}">
                  <a16:creationId xmlns:a16="http://schemas.microsoft.com/office/drawing/2014/main" id="{63FABB18-494C-BC3F-F9CE-FBA44978D754}"/>
                </a:ext>
              </a:extLst>
            </p:cNvPr>
            <p:cNvCxnSpPr>
              <a:cxnSpLocks/>
            </p:cNvCxnSpPr>
            <p:nvPr/>
          </p:nvCxnSpPr>
          <p:spPr>
            <a:xfrm flipV="1">
              <a:off x="7113551" y="3764554"/>
              <a:ext cx="1424234" cy="1987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38374930-3372-22BF-CA4B-DE55DB6C427F}"/>
                </a:ext>
              </a:extLst>
            </p:cNvPr>
            <p:cNvSpPr txBox="1"/>
            <p:nvPr/>
          </p:nvSpPr>
          <p:spPr>
            <a:xfrm>
              <a:off x="7010820" y="3359591"/>
              <a:ext cx="1766189" cy="369332"/>
            </a:xfrm>
            <a:prstGeom prst="rect">
              <a:avLst/>
            </a:prstGeom>
            <a:noFill/>
          </p:spPr>
          <p:txBody>
            <a:bodyPr wrap="none" rtlCol="0">
              <a:spAutoFit/>
            </a:bodyPr>
            <a:lstStyle/>
            <a:p>
              <a:r>
                <a:rPr lang="en-NL" dirty="0"/>
                <a:t>Gasmann’s Law</a:t>
              </a:r>
            </a:p>
          </p:txBody>
        </p:sp>
        <p:sp>
          <p:nvSpPr>
            <p:cNvPr id="14" name="TextBox 13">
              <a:extLst>
                <a:ext uri="{FF2B5EF4-FFF2-40B4-BE49-F238E27FC236}">
                  <a16:creationId xmlns:a16="http://schemas.microsoft.com/office/drawing/2014/main" id="{553312FC-A88C-AD30-3AFE-5248B1D01377}"/>
                </a:ext>
              </a:extLst>
            </p:cNvPr>
            <p:cNvSpPr txBox="1"/>
            <p:nvPr/>
          </p:nvSpPr>
          <p:spPr>
            <a:xfrm>
              <a:off x="8968172" y="3337343"/>
              <a:ext cx="2117035" cy="923330"/>
            </a:xfrm>
            <a:prstGeom prst="rect">
              <a:avLst/>
            </a:prstGeom>
            <a:noFill/>
            <a:ln w="34925">
              <a:solidFill>
                <a:srgbClr val="92D050"/>
              </a:solidFill>
            </a:ln>
          </p:spPr>
          <p:txBody>
            <a:bodyPr wrap="square" rtlCol="0">
              <a:spAutoFit/>
            </a:bodyPr>
            <a:lstStyle/>
            <a:p>
              <a:pPr algn="ctr"/>
              <a:r>
                <a:rPr lang="en-NL" dirty="0"/>
                <a:t>Elastic properties:</a:t>
              </a:r>
            </a:p>
            <a:p>
              <a:pPr algn="ctr"/>
              <a:r>
                <a:rPr lang="en-NL" dirty="0"/>
                <a:t>Density, Vp, Vs models at T_i</a:t>
              </a:r>
            </a:p>
          </p:txBody>
        </p:sp>
      </p:grpSp>
      <p:pic>
        <p:nvPicPr>
          <p:cNvPr id="3" name="Picture 2">
            <a:extLst>
              <a:ext uri="{FF2B5EF4-FFF2-40B4-BE49-F238E27FC236}">
                <a16:creationId xmlns:a16="http://schemas.microsoft.com/office/drawing/2014/main" id="{75F2263A-5E0B-0077-36BD-3AA5DE44251C}"/>
              </a:ext>
            </a:extLst>
          </p:cNvPr>
          <p:cNvPicPr>
            <a:picLocks noChangeAspect="1"/>
          </p:cNvPicPr>
          <p:nvPr/>
        </p:nvPicPr>
        <p:blipFill>
          <a:blip r:embed="rId3"/>
          <a:stretch>
            <a:fillRect/>
          </a:stretch>
        </p:blipFill>
        <p:spPr>
          <a:xfrm>
            <a:off x="9721794" y="5700541"/>
            <a:ext cx="2270908" cy="959655"/>
          </a:xfrm>
          <a:prstGeom prst="rect">
            <a:avLst/>
          </a:prstGeom>
        </p:spPr>
      </p:pic>
      <p:sp>
        <p:nvSpPr>
          <p:cNvPr id="13" name="TextBox 12">
            <a:extLst>
              <a:ext uri="{FF2B5EF4-FFF2-40B4-BE49-F238E27FC236}">
                <a16:creationId xmlns:a16="http://schemas.microsoft.com/office/drawing/2014/main" id="{47CFA177-BA38-AEBA-C2CF-83C578008694}"/>
              </a:ext>
            </a:extLst>
          </p:cNvPr>
          <p:cNvSpPr txBox="1"/>
          <p:nvPr/>
        </p:nvSpPr>
        <p:spPr>
          <a:xfrm>
            <a:off x="4455987" y="927837"/>
            <a:ext cx="231154" cy="369332"/>
          </a:xfrm>
          <a:prstGeom prst="rect">
            <a:avLst/>
          </a:prstGeom>
          <a:noFill/>
        </p:spPr>
        <p:txBody>
          <a:bodyPr wrap="none" rtlCol="0">
            <a:spAutoFit/>
          </a:bodyPr>
          <a:lstStyle/>
          <a:p>
            <a:r>
              <a:rPr lang="en-NL" dirty="0"/>
              <a:t> </a:t>
            </a:r>
          </a:p>
        </p:txBody>
      </p:sp>
      <p:cxnSp>
        <p:nvCxnSpPr>
          <p:cNvPr id="23" name="Straight Arrow Connector 22">
            <a:extLst>
              <a:ext uri="{FF2B5EF4-FFF2-40B4-BE49-F238E27FC236}">
                <a16:creationId xmlns:a16="http://schemas.microsoft.com/office/drawing/2014/main" id="{ADEBE60C-502E-EDA3-CFE0-5D04E23E2CF7}"/>
              </a:ext>
            </a:extLst>
          </p:cNvPr>
          <p:cNvCxnSpPr>
            <a:cxnSpLocks/>
          </p:cNvCxnSpPr>
          <p:nvPr/>
        </p:nvCxnSpPr>
        <p:spPr>
          <a:xfrm>
            <a:off x="7821042" y="2395982"/>
            <a:ext cx="139096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7CD6109-F536-FDE3-A80A-5CA97BF1F9F5}"/>
              </a:ext>
            </a:extLst>
          </p:cNvPr>
          <p:cNvSpPr txBox="1"/>
          <p:nvPr/>
        </p:nvSpPr>
        <p:spPr>
          <a:xfrm>
            <a:off x="7762280" y="1965342"/>
            <a:ext cx="1589794" cy="369332"/>
          </a:xfrm>
          <a:prstGeom prst="rect">
            <a:avLst/>
          </a:prstGeom>
          <a:noFill/>
        </p:spPr>
        <p:txBody>
          <a:bodyPr wrap="none" rtlCol="0">
            <a:spAutoFit/>
          </a:bodyPr>
          <a:lstStyle/>
          <a:p>
            <a:r>
              <a:rPr lang="en-NL" dirty="0"/>
              <a:t>Shuey approx.</a:t>
            </a:r>
          </a:p>
        </p:txBody>
      </p:sp>
      <p:sp>
        <p:nvSpPr>
          <p:cNvPr id="25" name="TextBox 24">
            <a:extLst>
              <a:ext uri="{FF2B5EF4-FFF2-40B4-BE49-F238E27FC236}">
                <a16:creationId xmlns:a16="http://schemas.microsoft.com/office/drawing/2014/main" id="{D1CFC874-8BAB-D960-ADE1-DD63C2758A87}"/>
              </a:ext>
            </a:extLst>
          </p:cNvPr>
          <p:cNvSpPr txBox="1"/>
          <p:nvPr/>
        </p:nvSpPr>
        <p:spPr>
          <a:xfrm>
            <a:off x="9656265" y="1999120"/>
            <a:ext cx="1496357" cy="646331"/>
          </a:xfrm>
          <a:prstGeom prst="rect">
            <a:avLst/>
          </a:prstGeom>
          <a:noFill/>
          <a:ln w="34925">
            <a:solidFill>
              <a:srgbClr val="92D050"/>
            </a:solidFill>
          </a:ln>
        </p:spPr>
        <p:txBody>
          <a:bodyPr wrap="square" rtlCol="0">
            <a:spAutoFit/>
          </a:bodyPr>
          <a:lstStyle/>
          <a:p>
            <a:r>
              <a:rPr lang="en-NL" dirty="0"/>
              <a:t>PP reflection coefficient</a:t>
            </a:r>
          </a:p>
        </p:txBody>
      </p:sp>
      <p:cxnSp>
        <p:nvCxnSpPr>
          <p:cNvPr id="29" name="Straight Arrow Connector 28">
            <a:extLst>
              <a:ext uri="{FF2B5EF4-FFF2-40B4-BE49-F238E27FC236}">
                <a16:creationId xmlns:a16="http://schemas.microsoft.com/office/drawing/2014/main" id="{962487EE-A342-8D63-3DC2-2F5B9B6C6EB0}"/>
              </a:ext>
            </a:extLst>
          </p:cNvPr>
          <p:cNvCxnSpPr>
            <a:cxnSpLocks/>
          </p:cNvCxnSpPr>
          <p:nvPr/>
        </p:nvCxnSpPr>
        <p:spPr>
          <a:xfrm>
            <a:off x="10232000" y="3029326"/>
            <a:ext cx="0" cy="814278"/>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70463120-6BCA-C91B-EBE9-CE66B2933878}"/>
              </a:ext>
            </a:extLst>
          </p:cNvPr>
          <p:cNvSpPr txBox="1"/>
          <p:nvPr/>
        </p:nvSpPr>
        <p:spPr>
          <a:xfrm>
            <a:off x="10243013" y="3197273"/>
            <a:ext cx="1373247" cy="646331"/>
          </a:xfrm>
          <a:prstGeom prst="rect">
            <a:avLst/>
          </a:prstGeom>
          <a:noFill/>
        </p:spPr>
        <p:txBody>
          <a:bodyPr wrap="square" rtlCol="0">
            <a:spAutoFit/>
          </a:bodyPr>
          <a:lstStyle/>
          <a:p>
            <a:pPr algn="ctr"/>
            <a:r>
              <a:rPr lang="en-GB" dirty="0"/>
              <a:t>W</a:t>
            </a:r>
            <a:r>
              <a:rPr lang="en-NL" dirty="0"/>
              <a:t>ave covolution</a:t>
            </a:r>
          </a:p>
        </p:txBody>
      </p:sp>
      <mc:AlternateContent xmlns:mc="http://schemas.openxmlformats.org/markup-compatibility/2006">
        <mc:Choice xmlns:a14="http://schemas.microsoft.com/office/drawing/2010/main" Requires="a14">
          <p:sp>
            <p:nvSpPr>
              <p:cNvPr id="33" name="Multi-document 32">
                <a:extLst>
                  <a:ext uri="{FF2B5EF4-FFF2-40B4-BE49-F238E27FC236}">
                    <a16:creationId xmlns:a16="http://schemas.microsoft.com/office/drawing/2014/main" id="{6EB23385-2F09-121D-D299-5948A8BBEF95}"/>
                  </a:ext>
                </a:extLst>
              </p:cNvPr>
              <p:cNvSpPr/>
              <p:nvPr/>
            </p:nvSpPr>
            <p:spPr>
              <a:xfrm>
                <a:off x="7873277" y="4090761"/>
                <a:ext cx="2531166" cy="1272209"/>
              </a:xfrm>
              <a:prstGeom prst="flowChartMulti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t>Synthetic angle gather</a:t>
                </a:r>
              </a:p>
              <a:p>
                <a:pPr algn="ctr"/>
                <a:r>
                  <a:rPr lang="en-NL" dirty="0"/>
                  <a:t>R(x,z,</a:t>
                </a:r>
                <a:r>
                  <a:rPr lang="en-US" dirty="0"/>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𝑖</m:t>
                    </m:r>
                  </m:oMath>
                </a14:m>
                <a:r>
                  <a:rPr lang="en-NL" dirty="0"/>
                  <a:t>)</a:t>
                </a:r>
              </a:p>
            </p:txBody>
          </p:sp>
        </mc:Choice>
        <mc:Fallback>
          <p:sp>
            <p:nvSpPr>
              <p:cNvPr id="33" name="Multi-document 32">
                <a:extLst>
                  <a:ext uri="{FF2B5EF4-FFF2-40B4-BE49-F238E27FC236}">
                    <a16:creationId xmlns:a16="http://schemas.microsoft.com/office/drawing/2014/main" id="{6EB23385-2F09-121D-D299-5948A8BBEF95}"/>
                  </a:ext>
                </a:extLst>
              </p:cNvPr>
              <p:cNvSpPr>
                <a:spLocks noRot="1" noChangeAspect="1" noMove="1" noResize="1" noEditPoints="1" noAdjustHandles="1" noChangeArrowheads="1" noChangeShapeType="1" noTextEdit="1"/>
              </p:cNvSpPr>
              <p:nvPr/>
            </p:nvSpPr>
            <p:spPr>
              <a:xfrm>
                <a:off x="7873277" y="4090761"/>
                <a:ext cx="2531166" cy="1272209"/>
              </a:xfrm>
              <a:prstGeom prst="flowChartMultidocumen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8" name="Multi-document 7">
                <a:extLst>
                  <a:ext uri="{FF2B5EF4-FFF2-40B4-BE49-F238E27FC236}">
                    <a16:creationId xmlns:a16="http://schemas.microsoft.com/office/drawing/2014/main" id="{8E152E36-A70F-254F-E356-E473342F9A9D}"/>
                  </a:ext>
                </a:extLst>
              </p:cNvPr>
              <p:cNvSpPr/>
              <p:nvPr/>
            </p:nvSpPr>
            <p:spPr>
              <a:xfrm>
                <a:off x="2698264" y="4208990"/>
                <a:ext cx="2531166" cy="1272209"/>
              </a:xfrm>
              <a:prstGeom prst="flowChartMulti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t>Difference of angle gather at Ti and T_0</a:t>
                </a:r>
              </a:p>
              <a:p>
                <a:pPr algn="ctr"/>
                <a:r>
                  <a:rPr lang="en-NL" dirty="0"/>
                  <a:t>dR(x,z,</a:t>
                </a:r>
                <a:r>
                  <a:rPr lang="en-US" dirty="0"/>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m:t>
                    </m:r>
                  </m:oMath>
                </a14:m>
                <a:r>
                  <a:rPr lang="en-NL" dirty="0"/>
                  <a:t>_i)</a:t>
                </a:r>
              </a:p>
            </p:txBody>
          </p:sp>
        </mc:Choice>
        <mc:Fallback>
          <p:sp>
            <p:nvSpPr>
              <p:cNvPr id="8" name="Multi-document 7">
                <a:extLst>
                  <a:ext uri="{FF2B5EF4-FFF2-40B4-BE49-F238E27FC236}">
                    <a16:creationId xmlns:a16="http://schemas.microsoft.com/office/drawing/2014/main" id="{8E152E36-A70F-254F-E356-E473342F9A9D}"/>
                  </a:ext>
                </a:extLst>
              </p:cNvPr>
              <p:cNvSpPr>
                <a:spLocks noRot="1" noChangeAspect="1" noMove="1" noResize="1" noEditPoints="1" noAdjustHandles="1" noChangeArrowheads="1" noChangeShapeType="1" noTextEdit="1"/>
              </p:cNvSpPr>
              <p:nvPr/>
            </p:nvSpPr>
            <p:spPr>
              <a:xfrm>
                <a:off x="2698264" y="4208990"/>
                <a:ext cx="2531166" cy="1272209"/>
              </a:xfrm>
              <a:prstGeom prst="flowChartMultidocument">
                <a:avLst/>
              </a:prstGeom>
              <a:blipFill>
                <a:blip r:embed="rId5"/>
                <a:stretch>
                  <a:fillRect/>
                </a:stretch>
              </a:blipFill>
            </p:spPr>
            <p:txBody>
              <a:bodyPr/>
              <a:lstStyle/>
              <a:p>
                <a:r>
                  <a:rPr lang="en-NL">
                    <a:noFill/>
                  </a:rPr>
                  <a:t> </a:t>
                </a:r>
              </a:p>
            </p:txBody>
          </p:sp>
        </mc:Fallback>
      </mc:AlternateContent>
      <p:sp>
        <p:nvSpPr>
          <p:cNvPr id="12" name="TextBox 11">
            <a:extLst>
              <a:ext uri="{FF2B5EF4-FFF2-40B4-BE49-F238E27FC236}">
                <a16:creationId xmlns:a16="http://schemas.microsoft.com/office/drawing/2014/main" id="{2B1B1AA7-65BF-D24E-D5AE-3824831AA52D}"/>
              </a:ext>
            </a:extLst>
          </p:cNvPr>
          <p:cNvSpPr txBox="1"/>
          <p:nvPr/>
        </p:nvSpPr>
        <p:spPr>
          <a:xfrm>
            <a:off x="15288" y="33406"/>
            <a:ext cx="3533275" cy="461665"/>
          </a:xfrm>
          <a:prstGeom prst="rect">
            <a:avLst/>
          </a:prstGeom>
          <a:noFill/>
        </p:spPr>
        <p:txBody>
          <a:bodyPr wrap="none" rtlCol="0">
            <a:spAutoFit/>
          </a:bodyPr>
          <a:lstStyle/>
          <a:p>
            <a:r>
              <a:rPr lang="en-NL" sz="2400" b="1" u="sng" dirty="0"/>
              <a:t>Chapter 3: Methodology</a:t>
            </a:r>
          </a:p>
        </p:txBody>
      </p:sp>
      <p:pic>
        <p:nvPicPr>
          <p:cNvPr id="15" name="Graphic 14" descr="Questions with solid fill">
            <a:extLst>
              <a:ext uri="{FF2B5EF4-FFF2-40B4-BE49-F238E27FC236}">
                <a16:creationId xmlns:a16="http://schemas.microsoft.com/office/drawing/2014/main" id="{CB4D8A4D-1D03-FDCE-2BA9-EBB8F29D78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629" y="641942"/>
            <a:ext cx="914400" cy="914400"/>
          </a:xfrm>
          <a:prstGeom prst="rect">
            <a:avLst/>
          </a:prstGeom>
        </p:spPr>
      </p:pic>
      <p:sp>
        <p:nvSpPr>
          <p:cNvPr id="19" name="TextBox 18">
            <a:extLst>
              <a:ext uri="{FF2B5EF4-FFF2-40B4-BE49-F238E27FC236}">
                <a16:creationId xmlns:a16="http://schemas.microsoft.com/office/drawing/2014/main" id="{339C39A2-CD83-C8E7-EA72-E2022AFC4583}"/>
              </a:ext>
            </a:extLst>
          </p:cNvPr>
          <p:cNvSpPr txBox="1"/>
          <p:nvPr/>
        </p:nvSpPr>
        <p:spPr>
          <a:xfrm>
            <a:off x="1147424" y="790363"/>
            <a:ext cx="4685898" cy="369332"/>
          </a:xfrm>
          <a:prstGeom prst="rect">
            <a:avLst/>
          </a:prstGeom>
          <a:noFill/>
        </p:spPr>
        <p:txBody>
          <a:bodyPr wrap="none" rtlCol="0">
            <a:spAutoFit/>
          </a:bodyPr>
          <a:lstStyle/>
          <a:p>
            <a:r>
              <a:rPr lang="en-NL" b="1" i="1" dirty="0">
                <a:latin typeface="Arial" panose="020B0604020202020204" pitchFamily="34" charset="0"/>
                <a:cs typeface="Arial" panose="020B0604020202020204" pitchFamily="34" charset="0"/>
              </a:rPr>
              <a:t>What does it mean by “physics-guided”?</a:t>
            </a:r>
          </a:p>
        </p:txBody>
      </p:sp>
    </p:spTree>
    <p:extLst>
      <p:ext uri="{BB962C8B-B14F-4D97-AF65-F5344CB8AC3E}">
        <p14:creationId xmlns:p14="http://schemas.microsoft.com/office/powerpoint/2010/main" val="1220819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792D8-600E-975A-765A-F227A9E74B6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FBA98E6-7948-CA04-2DFA-A7607B04B743}"/>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7C29B2CE-E6F9-A47B-A904-E764E255953D}"/>
              </a:ext>
            </a:extLst>
          </p:cNvPr>
          <p:cNvSpPr txBox="1"/>
          <p:nvPr/>
        </p:nvSpPr>
        <p:spPr>
          <a:xfrm>
            <a:off x="130629" y="118754"/>
            <a:ext cx="4583627" cy="461665"/>
          </a:xfrm>
          <a:prstGeom prst="rect">
            <a:avLst/>
          </a:prstGeom>
          <a:noFill/>
        </p:spPr>
        <p:txBody>
          <a:bodyPr wrap="none" rtlCol="0">
            <a:spAutoFit/>
          </a:bodyPr>
          <a:lstStyle/>
          <a:p>
            <a:r>
              <a:rPr lang="en-NL" sz="2400" b="1" u="sng" dirty="0"/>
              <a:t>Chapter 4: Results and analysis</a:t>
            </a:r>
          </a:p>
        </p:txBody>
      </p:sp>
      <p:pic>
        <p:nvPicPr>
          <p:cNvPr id="3" name="Picture 2" descr="A graph of a number of objects&#10;&#10;AI-generated content may be incorrect.">
            <a:extLst>
              <a:ext uri="{FF2B5EF4-FFF2-40B4-BE49-F238E27FC236}">
                <a16:creationId xmlns:a16="http://schemas.microsoft.com/office/drawing/2014/main" id="{805579DE-CE3F-CF0A-5ECD-9EA4B8C1D3B6}"/>
              </a:ext>
            </a:extLst>
          </p:cNvPr>
          <p:cNvPicPr>
            <a:picLocks noChangeAspect="1"/>
          </p:cNvPicPr>
          <p:nvPr/>
        </p:nvPicPr>
        <p:blipFill>
          <a:blip r:embed="rId3"/>
          <a:stretch>
            <a:fillRect/>
          </a:stretch>
        </p:blipFill>
        <p:spPr>
          <a:xfrm>
            <a:off x="4941075" y="3695991"/>
            <a:ext cx="3830080" cy="3043255"/>
          </a:xfrm>
          <a:prstGeom prst="rect">
            <a:avLst/>
          </a:prstGeom>
        </p:spPr>
      </p:pic>
      <p:pic>
        <p:nvPicPr>
          <p:cNvPr id="6" name="Picture 5" descr="A graph of a number of people&#10;&#10;AI-generated content may be incorrect.">
            <a:extLst>
              <a:ext uri="{FF2B5EF4-FFF2-40B4-BE49-F238E27FC236}">
                <a16:creationId xmlns:a16="http://schemas.microsoft.com/office/drawing/2014/main" id="{840EF17A-986F-EB98-1A98-36EC904DB4A8}"/>
              </a:ext>
            </a:extLst>
          </p:cNvPr>
          <p:cNvPicPr>
            <a:picLocks noChangeAspect="1"/>
          </p:cNvPicPr>
          <p:nvPr/>
        </p:nvPicPr>
        <p:blipFill>
          <a:blip r:embed="rId4"/>
          <a:stretch>
            <a:fillRect/>
          </a:stretch>
        </p:blipFill>
        <p:spPr>
          <a:xfrm>
            <a:off x="4941075" y="580420"/>
            <a:ext cx="3830079" cy="3043255"/>
          </a:xfrm>
          <a:prstGeom prst="rect">
            <a:avLst/>
          </a:prstGeom>
        </p:spPr>
      </p:pic>
      <p:pic>
        <p:nvPicPr>
          <p:cNvPr id="7" name="Picture 6" descr="A graph of a purple square with numbers and a purple square with white text&#10;&#10;AI-generated content may be incorrect.">
            <a:extLst>
              <a:ext uri="{FF2B5EF4-FFF2-40B4-BE49-F238E27FC236}">
                <a16:creationId xmlns:a16="http://schemas.microsoft.com/office/drawing/2014/main" id="{F9894425-332B-2C60-C12E-318E4606764B}"/>
              </a:ext>
            </a:extLst>
          </p:cNvPr>
          <p:cNvPicPr>
            <a:picLocks noChangeAspect="1"/>
          </p:cNvPicPr>
          <p:nvPr/>
        </p:nvPicPr>
        <p:blipFill>
          <a:blip r:embed="rId5"/>
          <a:stretch>
            <a:fillRect/>
          </a:stretch>
        </p:blipFill>
        <p:spPr>
          <a:xfrm>
            <a:off x="833732" y="580420"/>
            <a:ext cx="3830079" cy="3043255"/>
          </a:xfrm>
          <a:prstGeom prst="rect">
            <a:avLst/>
          </a:prstGeom>
        </p:spPr>
      </p:pic>
      <p:pic>
        <p:nvPicPr>
          <p:cNvPr id="8" name="Picture 7" descr="A graph of a saturation&#10;&#10;AI-generated content may be incorrect.">
            <a:extLst>
              <a:ext uri="{FF2B5EF4-FFF2-40B4-BE49-F238E27FC236}">
                <a16:creationId xmlns:a16="http://schemas.microsoft.com/office/drawing/2014/main" id="{073E751A-3C69-C3FA-6213-2D53BE22B1DB}"/>
              </a:ext>
            </a:extLst>
          </p:cNvPr>
          <p:cNvPicPr>
            <a:picLocks noChangeAspect="1"/>
          </p:cNvPicPr>
          <p:nvPr/>
        </p:nvPicPr>
        <p:blipFill>
          <a:blip r:embed="rId6"/>
          <a:stretch>
            <a:fillRect/>
          </a:stretch>
        </p:blipFill>
        <p:spPr>
          <a:xfrm>
            <a:off x="833732" y="3695991"/>
            <a:ext cx="3830079" cy="3043255"/>
          </a:xfrm>
          <a:prstGeom prst="rect">
            <a:avLst/>
          </a:prstGeom>
        </p:spPr>
      </p:pic>
    </p:spTree>
    <p:extLst>
      <p:ext uri="{BB962C8B-B14F-4D97-AF65-F5344CB8AC3E}">
        <p14:creationId xmlns:p14="http://schemas.microsoft.com/office/powerpoint/2010/main" val="429876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DE9E7-4CAB-99BF-D4D0-B48EBC4518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9E26AD8-DBDA-B7B0-7B03-36941E972FA5}"/>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BA32DF52-E11B-C68F-23A7-A3B08B09E4B8}"/>
              </a:ext>
            </a:extLst>
          </p:cNvPr>
          <p:cNvSpPr txBox="1"/>
          <p:nvPr/>
        </p:nvSpPr>
        <p:spPr>
          <a:xfrm>
            <a:off x="130629" y="118754"/>
            <a:ext cx="4583627" cy="461665"/>
          </a:xfrm>
          <a:prstGeom prst="rect">
            <a:avLst/>
          </a:prstGeom>
          <a:noFill/>
        </p:spPr>
        <p:txBody>
          <a:bodyPr wrap="none" rtlCol="0">
            <a:spAutoFit/>
          </a:bodyPr>
          <a:lstStyle/>
          <a:p>
            <a:r>
              <a:rPr lang="en-NL" sz="2400" b="1" u="sng" dirty="0"/>
              <a:t>Chapter 4: Results and analysis</a:t>
            </a:r>
          </a:p>
        </p:txBody>
      </p:sp>
      <p:pic>
        <p:nvPicPr>
          <p:cNvPr id="2" name="Picture 1" descr="A graph of a graph showing a number of objects&#10;&#10;AI-generated content may be incorrect.">
            <a:extLst>
              <a:ext uri="{FF2B5EF4-FFF2-40B4-BE49-F238E27FC236}">
                <a16:creationId xmlns:a16="http://schemas.microsoft.com/office/drawing/2014/main" id="{26908078-D700-0DE2-3AFE-0940990F5278}"/>
              </a:ext>
            </a:extLst>
          </p:cNvPr>
          <p:cNvPicPr>
            <a:picLocks noChangeAspect="1"/>
          </p:cNvPicPr>
          <p:nvPr/>
        </p:nvPicPr>
        <p:blipFill>
          <a:blip r:embed="rId3"/>
          <a:stretch>
            <a:fillRect/>
          </a:stretch>
        </p:blipFill>
        <p:spPr>
          <a:xfrm>
            <a:off x="4922032" y="673865"/>
            <a:ext cx="3849261" cy="3058497"/>
          </a:xfrm>
          <a:prstGeom prst="rect">
            <a:avLst/>
          </a:prstGeom>
        </p:spPr>
      </p:pic>
      <p:pic>
        <p:nvPicPr>
          <p:cNvPr id="9" name="Picture 8" descr="A graph of a saturation&#10;&#10;AI-generated content may be incorrect.">
            <a:extLst>
              <a:ext uri="{FF2B5EF4-FFF2-40B4-BE49-F238E27FC236}">
                <a16:creationId xmlns:a16="http://schemas.microsoft.com/office/drawing/2014/main" id="{F68810BF-8B8B-BAEF-E502-C8D4ECC1EDC4}"/>
              </a:ext>
            </a:extLst>
          </p:cNvPr>
          <p:cNvPicPr>
            <a:picLocks noChangeAspect="1"/>
          </p:cNvPicPr>
          <p:nvPr/>
        </p:nvPicPr>
        <p:blipFill>
          <a:blip r:embed="rId4"/>
          <a:stretch>
            <a:fillRect/>
          </a:stretch>
        </p:blipFill>
        <p:spPr>
          <a:xfrm>
            <a:off x="641207" y="630516"/>
            <a:ext cx="3849261" cy="3145196"/>
          </a:xfrm>
          <a:prstGeom prst="rect">
            <a:avLst/>
          </a:prstGeom>
        </p:spPr>
      </p:pic>
      <p:pic>
        <p:nvPicPr>
          <p:cNvPr id="10" name="Picture 9" descr="A graph of a saturation&#10;&#10;AI-generated content may be incorrect.">
            <a:extLst>
              <a:ext uri="{FF2B5EF4-FFF2-40B4-BE49-F238E27FC236}">
                <a16:creationId xmlns:a16="http://schemas.microsoft.com/office/drawing/2014/main" id="{E028DF96-BFC1-FFD4-3CB7-1EF1E70799B4}"/>
              </a:ext>
            </a:extLst>
          </p:cNvPr>
          <p:cNvPicPr>
            <a:picLocks noChangeAspect="1"/>
          </p:cNvPicPr>
          <p:nvPr/>
        </p:nvPicPr>
        <p:blipFill>
          <a:blip r:embed="rId5"/>
          <a:stretch>
            <a:fillRect/>
          </a:stretch>
        </p:blipFill>
        <p:spPr>
          <a:xfrm>
            <a:off x="641207" y="3775710"/>
            <a:ext cx="3849263" cy="3058497"/>
          </a:xfrm>
          <a:prstGeom prst="rect">
            <a:avLst/>
          </a:prstGeom>
        </p:spPr>
      </p:pic>
      <p:pic>
        <p:nvPicPr>
          <p:cNvPr id="11" name="Picture 10" descr="A graph of a graph showing a number of objects&#10;&#10;AI-generated content may be incorrect.">
            <a:extLst>
              <a:ext uri="{FF2B5EF4-FFF2-40B4-BE49-F238E27FC236}">
                <a16:creationId xmlns:a16="http://schemas.microsoft.com/office/drawing/2014/main" id="{96C2D830-F3DA-6713-ABCD-2E09AEF36400}"/>
              </a:ext>
            </a:extLst>
          </p:cNvPr>
          <p:cNvPicPr>
            <a:picLocks noChangeAspect="1"/>
          </p:cNvPicPr>
          <p:nvPr/>
        </p:nvPicPr>
        <p:blipFill>
          <a:blip r:embed="rId6"/>
          <a:stretch>
            <a:fillRect/>
          </a:stretch>
        </p:blipFill>
        <p:spPr>
          <a:xfrm>
            <a:off x="4922032" y="3775711"/>
            <a:ext cx="3849263" cy="3058497"/>
          </a:xfrm>
          <a:prstGeom prst="rect">
            <a:avLst/>
          </a:prstGeom>
        </p:spPr>
      </p:pic>
    </p:spTree>
    <p:extLst>
      <p:ext uri="{BB962C8B-B14F-4D97-AF65-F5344CB8AC3E}">
        <p14:creationId xmlns:p14="http://schemas.microsoft.com/office/powerpoint/2010/main" val="375128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4D856-225F-2BD4-2887-E0B11C07B55E}"/>
            </a:ext>
          </a:extLst>
        </p:cNvPr>
        <p:cNvGrpSpPr/>
        <p:nvPr/>
      </p:nvGrpSpPr>
      <p:grpSpPr>
        <a:xfrm>
          <a:off x="0" y="0"/>
          <a:ext cx="0" cy="0"/>
          <a:chOff x="0" y="0"/>
          <a:chExt cx="0" cy="0"/>
        </a:xfrm>
      </p:grpSpPr>
      <p:pic>
        <p:nvPicPr>
          <p:cNvPr id="12" name="Picture 11" descr="A graph of a graph showing a number of objects&#10;&#10;AI-generated content may be incorrect.">
            <a:extLst>
              <a:ext uri="{FF2B5EF4-FFF2-40B4-BE49-F238E27FC236}">
                <a16:creationId xmlns:a16="http://schemas.microsoft.com/office/drawing/2014/main" id="{5367A2BF-4B89-15FF-DBAC-03A3365237E5}"/>
              </a:ext>
            </a:extLst>
          </p:cNvPr>
          <p:cNvPicPr>
            <a:picLocks noChangeAspect="1"/>
          </p:cNvPicPr>
          <p:nvPr/>
        </p:nvPicPr>
        <p:blipFill>
          <a:blip r:embed="rId3"/>
          <a:stretch>
            <a:fillRect/>
          </a:stretch>
        </p:blipFill>
        <p:spPr>
          <a:xfrm>
            <a:off x="4757785" y="579353"/>
            <a:ext cx="3586414" cy="2849647"/>
          </a:xfrm>
          <a:prstGeom prst="rect">
            <a:avLst/>
          </a:prstGeom>
        </p:spPr>
      </p:pic>
      <p:pic>
        <p:nvPicPr>
          <p:cNvPr id="14" name="Picture 13" descr="A graph of a saturation&#10;&#10;AI-generated content may be incorrect.">
            <a:extLst>
              <a:ext uri="{FF2B5EF4-FFF2-40B4-BE49-F238E27FC236}">
                <a16:creationId xmlns:a16="http://schemas.microsoft.com/office/drawing/2014/main" id="{F1AD327F-D0B9-3144-4886-4C525B4AC964}"/>
              </a:ext>
            </a:extLst>
          </p:cNvPr>
          <p:cNvPicPr>
            <a:picLocks noChangeAspect="1"/>
          </p:cNvPicPr>
          <p:nvPr/>
        </p:nvPicPr>
        <p:blipFill>
          <a:blip r:embed="rId4"/>
          <a:stretch>
            <a:fillRect/>
          </a:stretch>
        </p:blipFill>
        <p:spPr>
          <a:xfrm>
            <a:off x="628654" y="579353"/>
            <a:ext cx="3586414" cy="2849647"/>
          </a:xfrm>
          <a:prstGeom prst="rect">
            <a:avLst/>
          </a:prstGeom>
        </p:spPr>
      </p:pic>
      <p:pic>
        <p:nvPicPr>
          <p:cNvPr id="6" name="Picture 5">
            <a:extLst>
              <a:ext uri="{FF2B5EF4-FFF2-40B4-BE49-F238E27FC236}">
                <a16:creationId xmlns:a16="http://schemas.microsoft.com/office/drawing/2014/main" id="{5A10435F-DE3F-8C0D-7A77-9AA0AA69A99D}"/>
              </a:ext>
            </a:extLst>
          </p:cNvPr>
          <p:cNvPicPr>
            <a:picLocks noChangeAspect="1"/>
          </p:cNvPicPr>
          <p:nvPr/>
        </p:nvPicPr>
        <p:blipFill>
          <a:blip r:embed="rId5"/>
          <a:stretch>
            <a:fillRect/>
          </a:stretch>
        </p:blipFill>
        <p:spPr>
          <a:xfrm>
            <a:off x="2073047" y="3335692"/>
            <a:ext cx="5369476" cy="3355922"/>
          </a:xfrm>
          <a:prstGeom prst="rect">
            <a:avLst/>
          </a:prstGeom>
        </p:spPr>
      </p:pic>
      <p:pic>
        <p:nvPicPr>
          <p:cNvPr id="7" name="Picture 6">
            <a:extLst>
              <a:ext uri="{FF2B5EF4-FFF2-40B4-BE49-F238E27FC236}">
                <a16:creationId xmlns:a16="http://schemas.microsoft.com/office/drawing/2014/main" id="{5E96A583-B089-5CD3-4ADB-A25C9EA8E117}"/>
              </a:ext>
            </a:extLst>
          </p:cNvPr>
          <p:cNvPicPr>
            <a:picLocks noChangeAspect="1"/>
          </p:cNvPicPr>
          <p:nvPr/>
        </p:nvPicPr>
        <p:blipFill>
          <a:blip r:embed="rId6"/>
          <a:stretch>
            <a:fillRect/>
          </a:stretch>
        </p:blipFill>
        <p:spPr>
          <a:xfrm>
            <a:off x="9778447" y="5705498"/>
            <a:ext cx="2270908" cy="959655"/>
          </a:xfrm>
          <a:prstGeom prst="rect">
            <a:avLst/>
          </a:prstGeom>
        </p:spPr>
      </p:pic>
      <p:sp>
        <p:nvSpPr>
          <p:cNvPr id="3" name="TextBox 2">
            <a:extLst>
              <a:ext uri="{FF2B5EF4-FFF2-40B4-BE49-F238E27FC236}">
                <a16:creationId xmlns:a16="http://schemas.microsoft.com/office/drawing/2014/main" id="{DEC781AE-FE50-3201-C43E-5177E9C08305}"/>
              </a:ext>
            </a:extLst>
          </p:cNvPr>
          <p:cNvSpPr txBox="1"/>
          <p:nvPr/>
        </p:nvSpPr>
        <p:spPr>
          <a:xfrm>
            <a:off x="130629" y="118754"/>
            <a:ext cx="4583627" cy="461665"/>
          </a:xfrm>
          <a:prstGeom prst="rect">
            <a:avLst/>
          </a:prstGeom>
          <a:noFill/>
        </p:spPr>
        <p:txBody>
          <a:bodyPr wrap="none" rtlCol="0">
            <a:spAutoFit/>
          </a:bodyPr>
          <a:lstStyle/>
          <a:p>
            <a:r>
              <a:rPr lang="en-NL" sz="2400" b="1" u="sng" dirty="0"/>
              <a:t>Chapter 4: Results and analysis</a:t>
            </a:r>
          </a:p>
        </p:txBody>
      </p:sp>
    </p:spTree>
    <p:extLst>
      <p:ext uri="{BB962C8B-B14F-4D97-AF65-F5344CB8AC3E}">
        <p14:creationId xmlns:p14="http://schemas.microsoft.com/office/powerpoint/2010/main" val="3960731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lines and red dots&#10;&#10;AI-generated content may be incorrect.">
            <a:extLst>
              <a:ext uri="{FF2B5EF4-FFF2-40B4-BE49-F238E27FC236}">
                <a16:creationId xmlns:a16="http://schemas.microsoft.com/office/drawing/2014/main" id="{5A2716CF-577B-036F-0CDB-4B72562C54DA}"/>
              </a:ext>
            </a:extLst>
          </p:cNvPr>
          <p:cNvPicPr>
            <a:picLocks noChangeAspect="1"/>
          </p:cNvPicPr>
          <p:nvPr/>
        </p:nvPicPr>
        <p:blipFill>
          <a:blip r:embed="rId2"/>
          <a:stretch>
            <a:fillRect/>
          </a:stretch>
        </p:blipFill>
        <p:spPr>
          <a:xfrm>
            <a:off x="0" y="1377843"/>
            <a:ext cx="11706249" cy="3649981"/>
          </a:xfrm>
          <a:prstGeom prst="rect">
            <a:avLst/>
          </a:prstGeom>
        </p:spPr>
      </p:pic>
      <p:sp>
        <p:nvSpPr>
          <p:cNvPr id="5" name="TextBox 4">
            <a:extLst>
              <a:ext uri="{FF2B5EF4-FFF2-40B4-BE49-F238E27FC236}">
                <a16:creationId xmlns:a16="http://schemas.microsoft.com/office/drawing/2014/main" id="{0F6C084F-113D-B884-519C-06AC2F2D911D}"/>
              </a:ext>
            </a:extLst>
          </p:cNvPr>
          <p:cNvSpPr txBox="1"/>
          <p:nvPr/>
        </p:nvSpPr>
        <p:spPr>
          <a:xfrm>
            <a:off x="382342" y="4966834"/>
            <a:ext cx="11103550" cy="1477328"/>
          </a:xfrm>
          <a:prstGeom prst="rect">
            <a:avLst/>
          </a:prstGeom>
          <a:noFill/>
        </p:spPr>
        <p:txBody>
          <a:bodyPr wrap="square" rtlCol="0">
            <a:spAutoFit/>
          </a:bodyPr>
          <a:lstStyle/>
          <a:p>
            <a:r>
              <a:rPr lang="en-GB" dirty="0"/>
              <a:t>Fig. NRMS history over 800 years. The shaded region indicates the training (seen) window; the rightmost segment is the unseen evaluation win- </a:t>
            </a:r>
            <a:r>
              <a:rPr lang="en-GB" dirty="0" err="1"/>
              <a:t>dow</a:t>
            </a:r>
            <a:r>
              <a:rPr lang="en-GB" dirty="0"/>
              <a:t>. Early years show an elevated transient tied to rapid plume growth; the mid sequence stabilizes with intermittent spikes associated with abrupt geometric updates; the unseen interval exhibits a step-up in NRMS while preserving plume localization. </a:t>
            </a:r>
          </a:p>
          <a:p>
            <a:endParaRPr lang="en-NL" dirty="0"/>
          </a:p>
        </p:txBody>
      </p:sp>
      <p:pic>
        <p:nvPicPr>
          <p:cNvPr id="2" name="Picture 1">
            <a:extLst>
              <a:ext uri="{FF2B5EF4-FFF2-40B4-BE49-F238E27FC236}">
                <a16:creationId xmlns:a16="http://schemas.microsoft.com/office/drawing/2014/main" id="{61E15353-E018-31D2-DD20-AF5F54093547}"/>
              </a:ext>
            </a:extLst>
          </p:cNvPr>
          <p:cNvPicPr>
            <a:picLocks noChangeAspect="1"/>
          </p:cNvPicPr>
          <p:nvPr/>
        </p:nvPicPr>
        <p:blipFill>
          <a:blip r:embed="rId3"/>
          <a:stretch>
            <a:fillRect/>
          </a:stretch>
        </p:blipFill>
        <p:spPr>
          <a:xfrm>
            <a:off x="9778447" y="5705498"/>
            <a:ext cx="2270908" cy="959655"/>
          </a:xfrm>
          <a:prstGeom prst="rect">
            <a:avLst/>
          </a:prstGeom>
        </p:spPr>
      </p:pic>
      <p:sp>
        <p:nvSpPr>
          <p:cNvPr id="3" name="TextBox 2">
            <a:extLst>
              <a:ext uri="{FF2B5EF4-FFF2-40B4-BE49-F238E27FC236}">
                <a16:creationId xmlns:a16="http://schemas.microsoft.com/office/drawing/2014/main" id="{056568BF-29D5-90C7-3863-B372E3562B8A}"/>
              </a:ext>
            </a:extLst>
          </p:cNvPr>
          <p:cNvSpPr txBox="1"/>
          <p:nvPr/>
        </p:nvSpPr>
        <p:spPr>
          <a:xfrm>
            <a:off x="130629" y="118754"/>
            <a:ext cx="3267369" cy="461665"/>
          </a:xfrm>
          <a:prstGeom prst="rect">
            <a:avLst/>
          </a:prstGeom>
          <a:noFill/>
        </p:spPr>
        <p:txBody>
          <a:bodyPr wrap="none" rtlCol="0">
            <a:spAutoFit/>
          </a:bodyPr>
          <a:lstStyle/>
          <a:p>
            <a:r>
              <a:rPr lang="en-NL" sz="2400" b="1" u="sng" dirty="0"/>
              <a:t>Chapter 5: Discussion</a:t>
            </a:r>
          </a:p>
        </p:txBody>
      </p:sp>
      <p:sp>
        <p:nvSpPr>
          <p:cNvPr id="6" name="TextBox 5">
            <a:extLst>
              <a:ext uri="{FF2B5EF4-FFF2-40B4-BE49-F238E27FC236}">
                <a16:creationId xmlns:a16="http://schemas.microsoft.com/office/drawing/2014/main" id="{62337B44-FF01-9D92-17BD-094F3054B676}"/>
              </a:ext>
            </a:extLst>
          </p:cNvPr>
          <p:cNvSpPr txBox="1"/>
          <p:nvPr/>
        </p:nvSpPr>
        <p:spPr>
          <a:xfrm>
            <a:off x="848113" y="731512"/>
            <a:ext cx="3326552" cy="646331"/>
          </a:xfrm>
          <a:prstGeom prst="rect">
            <a:avLst/>
          </a:prstGeom>
          <a:noFill/>
        </p:spPr>
        <p:txBody>
          <a:bodyPr wrap="none" rtlCol="0">
            <a:spAutoFit/>
          </a:bodyPr>
          <a:lstStyle/>
          <a:p>
            <a:r>
              <a:rPr lang="en-GB" b="1" i="1" dirty="0">
                <a:latin typeface="Arial" panose="020B0604020202020204" pitchFamily="34" charset="0"/>
                <a:cs typeface="Arial" panose="020B0604020202020204" pitchFamily="34" charset="0"/>
              </a:rPr>
              <a:t>5.1 Uncertainty qualification </a:t>
            </a:r>
          </a:p>
          <a:p>
            <a:endParaRPr lang="en-NL" dirty="0"/>
          </a:p>
        </p:txBody>
      </p:sp>
      <p:pic>
        <p:nvPicPr>
          <p:cNvPr id="7" name="Graphic 6" descr="Footprints with solid fill">
            <a:extLst>
              <a:ext uri="{FF2B5EF4-FFF2-40B4-BE49-F238E27FC236}">
                <a16:creationId xmlns:a16="http://schemas.microsoft.com/office/drawing/2014/main" id="{B289B54F-44CA-A55E-D515-C1DC4FF048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57" y="580419"/>
            <a:ext cx="608628" cy="608628"/>
          </a:xfrm>
          <a:prstGeom prst="rect">
            <a:avLst/>
          </a:prstGeom>
        </p:spPr>
      </p:pic>
      <p:sp>
        <p:nvSpPr>
          <p:cNvPr id="8" name="TextBox 7">
            <a:extLst>
              <a:ext uri="{FF2B5EF4-FFF2-40B4-BE49-F238E27FC236}">
                <a16:creationId xmlns:a16="http://schemas.microsoft.com/office/drawing/2014/main" id="{98BDF391-1C82-24CC-2AD6-F38C6DD770B8}"/>
              </a:ext>
            </a:extLst>
          </p:cNvPr>
          <p:cNvSpPr txBox="1"/>
          <p:nvPr/>
        </p:nvSpPr>
        <p:spPr>
          <a:xfrm>
            <a:off x="939823" y="1185308"/>
            <a:ext cx="7000634" cy="369332"/>
          </a:xfrm>
          <a:prstGeom prst="rect">
            <a:avLst/>
          </a:prstGeom>
          <a:noFill/>
        </p:spPr>
        <p:txBody>
          <a:bodyPr wrap="none" rtlCol="0">
            <a:spAutoFit/>
          </a:bodyPr>
          <a:lstStyle/>
          <a:p>
            <a:r>
              <a:rPr lang="en-US" b="1" i="1" u="sng" dirty="0">
                <a:highlight>
                  <a:srgbClr val="00FFFF"/>
                </a:highlight>
              </a:rPr>
              <a:t>GT vs Prediction : </a:t>
            </a:r>
            <a:r>
              <a:rPr lang="en-US" dirty="0"/>
              <a:t>The location and extent of the plume are uncertain</a:t>
            </a:r>
          </a:p>
        </p:txBody>
      </p:sp>
    </p:spTree>
    <p:extLst>
      <p:ext uri="{BB962C8B-B14F-4D97-AF65-F5344CB8AC3E}">
        <p14:creationId xmlns:p14="http://schemas.microsoft.com/office/powerpoint/2010/main" val="4255071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showing a blue square&#10;&#10;AI-generated content may be incorrect.">
            <a:extLst>
              <a:ext uri="{FF2B5EF4-FFF2-40B4-BE49-F238E27FC236}">
                <a16:creationId xmlns:a16="http://schemas.microsoft.com/office/drawing/2014/main" id="{E7452731-F4AF-D2DF-252E-04387463F62A}"/>
              </a:ext>
            </a:extLst>
          </p:cNvPr>
          <p:cNvPicPr>
            <a:picLocks noChangeAspect="1"/>
          </p:cNvPicPr>
          <p:nvPr/>
        </p:nvPicPr>
        <p:blipFill>
          <a:blip r:embed="rId2"/>
          <a:stretch>
            <a:fillRect/>
          </a:stretch>
        </p:blipFill>
        <p:spPr>
          <a:xfrm>
            <a:off x="976542" y="768889"/>
            <a:ext cx="6423136" cy="2077779"/>
          </a:xfrm>
          <a:prstGeom prst="rect">
            <a:avLst/>
          </a:prstGeom>
        </p:spPr>
      </p:pic>
      <p:pic>
        <p:nvPicPr>
          <p:cNvPr id="6" name="Picture 5" descr="A purple and yellow graph&#10;&#10;AI-generated content may be incorrect.">
            <a:extLst>
              <a:ext uri="{FF2B5EF4-FFF2-40B4-BE49-F238E27FC236}">
                <a16:creationId xmlns:a16="http://schemas.microsoft.com/office/drawing/2014/main" id="{3F7BDAE7-1FE0-AA06-B6DA-6B99BE704B8D}"/>
              </a:ext>
            </a:extLst>
          </p:cNvPr>
          <p:cNvPicPr>
            <a:picLocks noChangeAspect="1"/>
          </p:cNvPicPr>
          <p:nvPr/>
        </p:nvPicPr>
        <p:blipFill>
          <a:blip r:embed="rId3"/>
          <a:stretch>
            <a:fillRect/>
          </a:stretch>
        </p:blipFill>
        <p:spPr>
          <a:xfrm>
            <a:off x="976542" y="2774555"/>
            <a:ext cx="6423136" cy="2077779"/>
          </a:xfrm>
          <a:prstGeom prst="rect">
            <a:avLst/>
          </a:prstGeom>
        </p:spPr>
      </p:pic>
      <p:pic>
        <p:nvPicPr>
          <p:cNvPr id="8" name="Picture 7" descr="A purple square with white text&#10;&#10;AI-generated content may be incorrect.">
            <a:extLst>
              <a:ext uri="{FF2B5EF4-FFF2-40B4-BE49-F238E27FC236}">
                <a16:creationId xmlns:a16="http://schemas.microsoft.com/office/drawing/2014/main" id="{8931A26A-9B85-ED52-5F6D-0F0B135AA717}"/>
              </a:ext>
            </a:extLst>
          </p:cNvPr>
          <p:cNvPicPr>
            <a:picLocks noChangeAspect="1"/>
          </p:cNvPicPr>
          <p:nvPr/>
        </p:nvPicPr>
        <p:blipFill>
          <a:blip r:embed="rId4"/>
          <a:stretch>
            <a:fillRect/>
          </a:stretch>
        </p:blipFill>
        <p:spPr>
          <a:xfrm>
            <a:off x="976542" y="4780221"/>
            <a:ext cx="6423136" cy="2077779"/>
          </a:xfrm>
          <a:prstGeom prst="rect">
            <a:avLst/>
          </a:prstGeom>
        </p:spPr>
      </p:pic>
      <p:sp>
        <p:nvSpPr>
          <p:cNvPr id="9" name="TextBox 8">
            <a:extLst>
              <a:ext uri="{FF2B5EF4-FFF2-40B4-BE49-F238E27FC236}">
                <a16:creationId xmlns:a16="http://schemas.microsoft.com/office/drawing/2014/main" id="{EB31345D-8FF2-85DD-C107-A4CCC2A83757}"/>
              </a:ext>
            </a:extLst>
          </p:cNvPr>
          <p:cNvSpPr txBox="1"/>
          <p:nvPr/>
        </p:nvSpPr>
        <p:spPr>
          <a:xfrm>
            <a:off x="7399678" y="1585836"/>
            <a:ext cx="4484199" cy="138499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Fig. Representative frames at t =6, 360, 798 yr. </a:t>
            </a:r>
          </a:p>
          <a:p>
            <a:r>
              <a:rPr lang="en-GB" sz="1200" dirty="0">
                <a:latin typeface="Arial" panose="020B0604020202020204" pitchFamily="34" charset="0"/>
                <a:cs typeface="Arial" panose="020B0604020202020204" pitchFamily="34" charset="0"/>
              </a:rPr>
              <a:t>Left: ground truth ∆S. </a:t>
            </a:r>
          </a:p>
          <a:p>
            <a:r>
              <a:rPr lang="en-GB" sz="1200" dirty="0">
                <a:latin typeface="Arial" panose="020B0604020202020204" pitchFamily="34" charset="0"/>
                <a:cs typeface="Arial" panose="020B0604020202020204" pitchFamily="34" charset="0"/>
              </a:rPr>
              <a:t>Middle: prediction. </a:t>
            </a:r>
          </a:p>
          <a:p>
            <a:r>
              <a:rPr lang="en-GB" sz="1200" dirty="0">
                <a:latin typeface="Arial" panose="020B0604020202020204" pitchFamily="34" charset="0"/>
                <a:cs typeface="Arial" panose="020B0604020202020204" pitchFamily="34" charset="0"/>
              </a:rPr>
              <a:t>Right: absolute error with NRMS indicated. </a:t>
            </a:r>
          </a:p>
          <a:p>
            <a:endParaRPr lang="en-GB" dirty="0"/>
          </a:p>
          <a:p>
            <a:endParaRPr lang="en-NL" dirty="0"/>
          </a:p>
        </p:txBody>
      </p:sp>
      <p:sp>
        <p:nvSpPr>
          <p:cNvPr id="2" name="TextBox 1">
            <a:extLst>
              <a:ext uri="{FF2B5EF4-FFF2-40B4-BE49-F238E27FC236}">
                <a16:creationId xmlns:a16="http://schemas.microsoft.com/office/drawing/2014/main" id="{67B33466-BAD3-1710-00DE-2534F48DD86D}"/>
              </a:ext>
            </a:extLst>
          </p:cNvPr>
          <p:cNvSpPr txBox="1"/>
          <p:nvPr/>
        </p:nvSpPr>
        <p:spPr>
          <a:xfrm>
            <a:off x="130629" y="118754"/>
            <a:ext cx="3267369" cy="461665"/>
          </a:xfrm>
          <a:prstGeom prst="rect">
            <a:avLst/>
          </a:prstGeom>
          <a:noFill/>
        </p:spPr>
        <p:txBody>
          <a:bodyPr wrap="none" rtlCol="0">
            <a:spAutoFit/>
          </a:bodyPr>
          <a:lstStyle/>
          <a:p>
            <a:r>
              <a:rPr lang="en-NL" sz="2400" b="1" u="sng" dirty="0"/>
              <a:t>Chapter 5: Discussion</a:t>
            </a:r>
          </a:p>
        </p:txBody>
      </p:sp>
      <p:pic>
        <p:nvPicPr>
          <p:cNvPr id="3" name="Picture 2">
            <a:extLst>
              <a:ext uri="{FF2B5EF4-FFF2-40B4-BE49-F238E27FC236}">
                <a16:creationId xmlns:a16="http://schemas.microsoft.com/office/drawing/2014/main" id="{BE491523-8601-A79E-2DCE-985597EE549B}"/>
              </a:ext>
            </a:extLst>
          </p:cNvPr>
          <p:cNvPicPr>
            <a:picLocks noChangeAspect="1"/>
          </p:cNvPicPr>
          <p:nvPr/>
        </p:nvPicPr>
        <p:blipFill>
          <a:blip r:embed="rId5"/>
          <a:stretch>
            <a:fillRect/>
          </a:stretch>
        </p:blipFill>
        <p:spPr>
          <a:xfrm>
            <a:off x="9778447" y="5705498"/>
            <a:ext cx="2270908" cy="959655"/>
          </a:xfrm>
          <a:prstGeom prst="rect">
            <a:avLst/>
          </a:prstGeom>
        </p:spPr>
      </p:pic>
      <p:pic>
        <p:nvPicPr>
          <p:cNvPr id="5" name="Graphic 4" descr="Footprints with solid fill">
            <a:extLst>
              <a:ext uri="{FF2B5EF4-FFF2-40B4-BE49-F238E27FC236}">
                <a16:creationId xmlns:a16="http://schemas.microsoft.com/office/drawing/2014/main" id="{52E20E0B-9D33-6B21-1153-AF80EE03A0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5057" y="580419"/>
            <a:ext cx="608628" cy="608628"/>
          </a:xfrm>
          <a:prstGeom prst="rect">
            <a:avLst/>
          </a:prstGeom>
        </p:spPr>
      </p:pic>
      <p:sp>
        <p:nvSpPr>
          <p:cNvPr id="10" name="TextBox 9">
            <a:extLst>
              <a:ext uri="{FF2B5EF4-FFF2-40B4-BE49-F238E27FC236}">
                <a16:creationId xmlns:a16="http://schemas.microsoft.com/office/drawing/2014/main" id="{52E00565-AD28-A199-CA98-92649BEFAD23}"/>
              </a:ext>
            </a:extLst>
          </p:cNvPr>
          <p:cNvSpPr txBox="1"/>
          <p:nvPr/>
        </p:nvSpPr>
        <p:spPr>
          <a:xfrm>
            <a:off x="650269" y="456256"/>
            <a:ext cx="3326552" cy="646331"/>
          </a:xfrm>
          <a:prstGeom prst="rect">
            <a:avLst/>
          </a:prstGeom>
          <a:noFill/>
        </p:spPr>
        <p:txBody>
          <a:bodyPr wrap="none" rtlCol="0">
            <a:spAutoFit/>
          </a:bodyPr>
          <a:lstStyle/>
          <a:p>
            <a:r>
              <a:rPr lang="en-GB" b="1" i="1" dirty="0">
                <a:latin typeface="Arial" panose="020B0604020202020204" pitchFamily="34" charset="0"/>
                <a:cs typeface="Arial" panose="020B0604020202020204" pitchFamily="34" charset="0"/>
              </a:rPr>
              <a:t>5.1 Uncertainty qualification </a:t>
            </a:r>
          </a:p>
          <a:p>
            <a:endParaRPr lang="en-NL" dirty="0"/>
          </a:p>
        </p:txBody>
      </p:sp>
    </p:spTree>
    <p:extLst>
      <p:ext uri="{BB962C8B-B14F-4D97-AF65-F5344CB8AC3E}">
        <p14:creationId xmlns:p14="http://schemas.microsoft.com/office/powerpoint/2010/main" val="2255950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D7E79-CB56-423E-B79C-FB2C8AEFFE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F399147-255B-2519-7CCC-39C112AEE3E5}"/>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DF5D46BD-3ECC-531C-E7B8-9C05A42BBC56}"/>
              </a:ext>
            </a:extLst>
          </p:cNvPr>
          <p:cNvSpPr txBox="1"/>
          <p:nvPr/>
        </p:nvSpPr>
        <p:spPr>
          <a:xfrm>
            <a:off x="130629" y="118754"/>
            <a:ext cx="3267369" cy="461665"/>
          </a:xfrm>
          <a:prstGeom prst="rect">
            <a:avLst/>
          </a:prstGeom>
          <a:noFill/>
        </p:spPr>
        <p:txBody>
          <a:bodyPr wrap="none" rtlCol="0">
            <a:spAutoFit/>
          </a:bodyPr>
          <a:lstStyle/>
          <a:p>
            <a:r>
              <a:rPr lang="en-NL" sz="2400" b="1" u="sng" dirty="0"/>
              <a:t>Chapter 5: Discussion</a:t>
            </a:r>
          </a:p>
        </p:txBody>
      </p:sp>
      <p:sp>
        <p:nvSpPr>
          <p:cNvPr id="2" name="TextBox 1">
            <a:extLst>
              <a:ext uri="{FF2B5EF4-FFF2-40B4-BE49-F238E27FC236}">
                <a16:creationId xmlns:a16="http://schemas.microsoft.com/office/drawing/2014/main" id="{FA550BD2-3E37-BE73-D2AD-3FFCDD61FFD6}"/>
              </a:ext>
            </a:extLst>
          </p:cNvPr>
          <p:cNvSpPr txBox="1"/>
          <p:nvPr/>
        </p:nvSpPr>
        <p:spPr>
          <a:xfrm>
            <a:off x="489371" y="1650712"/>
            <a:ext cx="10438273" cy="2862322"/>
          </a:xfrm>
          <a:prstGeom prst="rect">
            <a:avLst/>
          </a:prstGeom>
          <a:noFill/>
        </p:spPr>
        <p:txBody>
          <a:bodyPr wrap="square" rtlCol="0">
            <a:spAutoFit/>
          </a:bodyPr>
          <a:lstStyle/>
          <a:p>
            <a:endParaRPr lang="en-GB" dirty="0"/>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current evaluation would benefit by comparing with pre- dictions generalized by near-zero angle gather trained model. This will explicitly quantify the incremental value of multi-angle seismic information and to isolate failure modes that persist even without angular information. </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Synthetic data for training but can be deployed at real cases.</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We are not replacing the traditional CO</a:t>
            </a:r>
            <a:r>
              <a:rPr lang="en-GB" baseline="-25000" dirty="0">
                <a:latin typeface="Arial" panose="020B0604020202020204" pitchFamily="34" charset="0"/>
                <a:cs typeface="Arial" panose="020B0604020202020204" pitchFamily="34" charset="0"/>
              </a:rPr>
              <a:t>2</a:t>
            </a:r>
            <a:r>
              <a:rPr lang="en-GB" dirty="0">
                <a:latin typeface="Arial" panose="020B0604020202020204" pitchFamily="34" charset="0"/>
                <a:cs typeface="Arial" panose="020B0604020202020204" pitchFamily="34" charset="0"/>
              </a:rPr>
              <a:t> characterization but just provide a fast analysis for CO</a:t>
            </a:r>
            <a:r>
              <a:rPr lang="en-GB" baseline="-25000" dirty="0">
                <a:latin typeface="Arial" panose="020B0604020202020204" pitchFamily="34" charset="0"/>
                <a:cs typeface="Arial" panose="020B0604020202020204" pitchFamily="34" charset="0"/>
              </a:rPr>
              <a:t>2</a:t>
            </a:r>
            <a:r>
              <a:rPr lang="en-GB" dirty="0">
                <a:latin typeface="Arial" panose="020B0604020202020204" pitchFamily="34" charset="0"/>
                <a:cs typeface="Arial" panose="020B0604020202020204" pitchFamily="34" charset="0"/>
              </a:rPr>
              <a:t> migration</a:t>
            </a:r>
          </a:p>
          <a:p>
            <a:endParaRPr lang="en-NL" dirty="0"/>
          </a:p>
        </p:txBody>
      </p:sp>
      <p:pic>
        <p:nvPicPr>
          <p:cNvPr id="3" name="Graphic 2" descr="Footprints with solid fill">
            <a:extLst>
              <a:ext uri="{FF2B5EF4-FFF2-40B4-BE49-F238E27FC236}">
                <a16:creationId xmlns:a16="http://schemas.microsoft.com/office/drawing/2014/main" id="{6A8E5FB2-B179-BB66-8EDD-546573987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057" y="580419"/>
            <a:ext cx="608628" cy="608628"/>
          </a:xfrm>
          <a:prstGeom prst="rect">
            <a:avLst/>
          </a:prstGeom>
        </p:spPr>
      </p:pic>
      <p:sp>
        <p:nvSpPr>
          <p:cNvPr id="6" name="TextBox 5">
            <a:extLst>
              <a:ext uri="{FF2B5EF4-FFF2-40B4-BE49-F238E27FC236}">
                <a16:creationId xmlns:a16="http://schemas.microsoft.com/office/drawing/2014/main" id="{1DE3CFCE-DEF9-6BB5-8CC9-594F349A2891}"/>
              </a:ext>
            </a:extLst>
          </p:cNvPr>
          <p:cNvSpPr txBox="1"/>
          <p:nvPr/>
        </p:nvSpPr>
        <p:spPr>
          <a:xfrm>
            <a:off x="848112" y="731512"/>
            <a:ext cx="3351355" cy="369332"/>
          </a:xfrm>
          <a:prstGeom prst="rect">
            <a:avLst/>
          </a:prstGeom>
          <a:noFill/>
        </p:spPr>
        <p:txBody>
          <a:bodyPr wrap="square" rtlCol="0">
            <a:spAutoFit/>
          </a:bodyPr>
          <a:lstStyle/>
          <a:p>
            <a:r>
              <a:rPr lang="en-GB" b="1" i="1" dirty="0">
                <a:latin typeface="Arial" panose="020B0604020202020204" pitchFamily="34" charset="0"/>
                <a:cs typeface="Arial" panose="020B0604020202020204" pitchFamily="34" charset="0"/>
              </a:rPr>
              <a:t>5.2 What’s been improved?</a:t>
            </a:r>
          </a:p>
        </p:txBody>
      </p:sp>
    </p:spTree>
    <p:extLst>
      <p:ext uri="{BB962C8B-B14F-4D97-AF65-F5344CB8AC3E}">
        <p14:creationId xmlns:p14="http://schemas.microsoft.com/office/powerpoint/2010/main" val="1600313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4949-12D0-E93E-9AD7-14AA4CD8341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AF06CDE-3E23-15CF-7868-7D2FF642C4B9}"/>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D0F14920-BC18-190D-046F-A1AFD5993B5A}"/>
              </a:ext>
            </a:extLst>
          </p:cNvPr>
          <p:cNvSpPr txBox="1"/>
          <p:nvPr/>
        </p:nvSpPr>
        <p:spPr>
          <a:xfrm>
            <a:off x="130629" y="118754"/>
            <a:ext cx="3267369" cy="461665"/>
          </a:xfrm>
          <a:prstGeom prst="rect">
            <a:avLst/>
          </a:prstGeom>
          <a:noFill/>
        </p:spPr>
        <p:txBody>
          <a:bodyPr wrap="none" rtlCol="0">
            <a:spAutoFit/>
          </a:bodyPr>
          <a:lstStyle/>
          <a:p>
            <a:r>
              <a:rPr lang="en-NL" sz="2400" b="1" u="sng" dirty="0"/>
              <a:t>Chapter 5: Discussion</a:t>
            </a:r>
          </a:p>
        </p:txBody>
      </p:sp>
      <p:sp>
        <p:nvSpPr>
          <p:cNvPr id="2" name="TextBox 1">
            <a:extLst>
              <a:ext uri="{FF2B5EF4-FFF2-40B4-BE49-F238E27FC236}">
                <a16:creationId xmlns:a16="http://schemas.microsoft.com/office/drawing/2014/main" id="{6388D432-803D-16E7-4A7E-7681D61F3D5E}"/>
              </a:ext>
            </a:extLst>
          </p:cNvPr>
          <p:cNvSpPr txBox="1"/>
          <p:nvPr/>
        </p:nvSpPr>
        <p:spPr>
          <a:xfrm>
            <a:off x="489371" y="1340140"/>
            <a:ext cx="11316237" cy="4247317"/>
          </a:xfrm>
          <a:prstGeom prst="rect">
            <a:avLst/>
          </a:prstGeom>
          <a:noFill/>
        </p:spPr>
        <p:txBody>
          <a:bodyPr wrap="square" rtlCol="0">
            <a:spAutoFit/>
          </a:bodyPr>
          <a:lstStyle/>
          <a:p>
            <a:endParaRPr lang="en-GB" dirty="0"/>
          </a:p>
          <a:p>
            <a:pPr marL="285750" indent="-285750">
              <a:buFont typeface="Wingdings" pitchFamily="2" charset="2"/>
              <a:buChar char="v"/>
            </a:pPr>
            <a:r>
              <a:rPr lang="en-GB" dirty="0"/>
              <a:t>First, the method is most stable when the input angles are restricted to a moderate range (e.g., sin</a:t>
            </a:r>
            <a:r>
              <a:rPr lang="en-GB" baseline="30000" dirty="0"/>
              <a:t>2</a:t>
            </a:r>
            <a:r>
              <a:rPr lang="en-GB" dirty="0"/>
              <a:t> </a:t>
            </a:r>
            <a:r>
              <a:rPr lang="el-GR" dirty="0"/>
              <a:t>α ≤ 0.4), </a:t>
            </a:r>
            <a:r>
              <a:rPr lang="en-GB" dirty="0"/>
              <a:t>consistent with the validity regime of the two-term linearization; if impedance contrasts are stronger, robustness can be improved by extending the forward model via either the third Shuey term or full </a:t>
            </a:r>
            <a:r>
              <a:rPr lang="en-GB" dirty="0" err="1"/>
              <a:t>Zoeppritz</a:t>
            </a:r>
            <a:r>
              <a:rPr lang="en-GB" dirty="0"/>
              <a:t> reflectivity, at a mod- est additional cost.  Or we just fit the reflectivity with a more proper wavelet shape</a:t>
            </a:r>
          </a:p>
          <a:p>
            <a:pPr marL="285750" indent="-285750">
              <a:buFont typeface="Wingdings" pitchFamily="2" charset="2"/>
              <a:buChar char="v"/>
            </a:pPr>
            <a:endParaRPr lang="en-GB" dirty="0"/>
          </a:p>
          <a:p>
            <a:pPr marL="285750" indent="-285750">
              <a:buFont typeface="Wingdings" pitchFamily="2" charset="2"/>
              <a:buChar char="v"/>
            </a:pPr>
            <a:r>
              <a:rPr lang="en-GB" dirty="0"/>
              <a:t>Second, wavelet and acquisition imprint can be handled more flexibly: while per-angle shaping already reduces systematic bias, residual mismatches can be further reduced by introducing slowly varying gain fields g(x, </a:t>
            </a:r>
            <a:r>
              <a:rPr lang="el-GR" dirty="0"/>
              <a:t>θ) </a:t>
            </a:r>
            <a:r>
              <a:rPr lang="en-GB" dirty="0"/>
              <a:t>with spatial regularization and by applying a limited phase-only correction (restricted to a few samples) to absorb small timing drifts. </a:t>
            </a:r>
          </a:p>
          <a:p>
            <a:pPr marL="285750" indent="-285750">
              <a:buFont typeface="Wingdings" pitchFamily="2" charset="2"/>
              <a:buChar char="v"/>
            </a:pPr>
            <a:endParaRPr lang="en-GB" dirty="0"/>
          </a:p>
          <a:p>
            <a:pPr marL="285750" indent="-285750">
              <a:buFont typeface="Wingdings" pitchFamily="2" charset="2"/>
              <a:buChar char="v"/>
            </a:pPr>
            <a:r>
              <a:rPr lang="en-GB" dirty="0"/>
              <a:t>Third, from an operational standpoint, even when plume edges are somewhat softened, accurate plume localization is often sufficient to track plume extent (a key containment metric), and this can be strengthened by adding an explicit reservoir-scale mass-balance check that is simple to audit. </a:t>
            </a:r>
          </a:p>
          <a:p>
            <a:endParaRPr lang="en-NL" dirty="0"/>
          </a:p>
        </p:txBody>
      </p:sp>
      <p:pic>
        <p:nvPicPr>
          <p:cNvPr id="3" name="Graphic 2" descr="Footprints with solid fill">
            <a:extLst>
              <a:ext uri="{FF2B5EF4-FFF2-40B4-BE49-F238E27FC236}">
                <a16:creationId xmlns:a16="http://schemas.microsoft.com/office/drawing/2014/main" id="{F083FAD8-BFAC-5B82-0966-2D8660B145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057" y="580419"/>
            <a:ext cx="608628" cy="608628"/>
          </a:xfrm>
          <a:prstGeom prst="rect">
            <a:avLst/>
          </a:prstGeom>
        </p:spPr>
      </p:pic>
      <p:sp>
        <p:nvSpPr>
          <p:cNvPr id="6" name="TextBox 5">
            <a:extLst>
              <a:ext uri="{FF2B5EF4-FFF2-40B4-BE49-F238E27FC236}">
                <a16:creationId xmlns:a16="http://schemas.microsoft.com/office/drawing/2014/main" id="{7F332FF0-9589-FBDB-E672-DFEBFFA5F53D}"/>
              </a:ext>
            </a:extLst>
          </p:cNvPr>
          <p:cNvSpPr txBox="1"/>
          <p:nvPr/>
        </p:nvSpPr>
        <p:spPr>
          <a:xfrm>
            <a:off x="848112" y="731512"/>
            <a:ext cx="4457666" cy="369332"/>
          </a:xfrm>
          <a:prstGeom prst="rect">
            <a:avLst/>
          </a:prstGeom>
          <a:noFill/>
        </p:spPr>
        <p:txBody>
          <a:bodyPr wrap="square" rtlCol="0">
            <a:spAutoFit/>
          </a:bodyPr>
          <a:lstStyle/>
          <a:p>
            <a:r>
              <a:rPr lang="en-GB" b="1" i="1" dirty="0">
                <a:latin typeface="Arial" panose="020B0604020202020204" pitchFamily="34" charset="0"/>
                <a:cs typeface="Arial" panose="020B0604020202020204" pitchFamily="34" charset="0"/>
              </a:rPr>
              <a:t>5.3 What can be potentially improved?</a:t>
            </a:r>
          </a:p>
        </p:txBody>
      </p:sp>
    </p:spTree>
    <p:extLst>
      <p:ext uri="{BB962C8B-B14F-4D97-AF65-F5344CB8AC3E}">
        <p14:creationId xmlns:p14="http://schemas.microsoft.com/office/powerpoint/2010/main" val="4016336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AE8E-8221-A367-05C6-0D770AD516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92AC67-1A00-2BFB-A0B0-2162FBADD27A}"/>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13F37DCF-F0E9-0B58-1EAF-ACDDB62F4AB5}"/>
              </a:ext>
            </a:extLst>
          </p:cNvPr>
          <p:cNvSpPr txBox="1"/>
          <p:nvPr/>
        </p:nvSpPr>
        <p:spPr>
          <a:xfrm>
            <a:off x="130629" y="118754"/>
            <a:ext cx="3267369" cy="461665"/>
          </a:xfrm>
          <a:prstGeom prst="rect">
            <a:avLst/>
          </a:prstGeom>
          <a:noFill/>
        </p:spPr>
        <p:txBody>
          <a:bodyPr wrap="none" rtlCol="0">
            <a:spAutoFit/>
          </a:bodyPr>
          <a:lstStyle/>
          <a:p>
            <a:r>
              <a:rPr lang="en-NL" sz="2400" b="1" u="sng" dirty="0"/>
              <a:t>Chapter 5: Discussion</a:t>
            </a:r>
          </a:p>
        </p:txBody>
      </p:sp>
      <p:sp>
        <p:nvSpPr>
          <p:cNvPr id="2" name="TextBox 1">
            <a:extLst>
              <a:ext uri="{FF2B5EF4-FFF2-40B4-BE49-F238E27FC236}">
                <a16:creationId xmlns:a16="http://schemas.microsoft.com/office/drawing/2014/main" id="{F796F873-72DE-F095-B7EB-D1884B3123E5}"/>
              </a:ext>
            </a:extLst>
          </p:cNvPr>
          <p:cNvSpPr txBox="1"/>
          <p:nvPr/>
        </p:nvSpPr>
        <p:spPr>
          <a:xfrm>
            <a:off x="528192" y="1503591"/>
            <a:ext cx="11316237" cy="4801314"/>
          </a:xfrm>
          <a:prstGeom prst="rect">
            <a:avLst/>
          </a:prstGeom>
          <a:noFill/>
        </p:spPr>
        <p:txBody>
          <a:bodyPr wrap="square" rtlCol="0">
            <a:spAutoFit/>
          </a:bodyPr>
          <a:lstStyle/>
          <a:p>
            <a:endParaRPr lang="en-GB" dirty="0"/>
          </a:p>
          <a:p>
            <a:pPr marL="285750" indent="-285750">
              <a:buFont typeface="Wingdings" pitchFamily="2" charset="2"/>
              <a:buChar char="Ø"/>
            </a:pPr>
            <a:r>
              <a:rPr lang="en-GB" dirty="0">
                <a:latin typeface="Arial" panose="020B0604020202020204" pitchFamily="34" charset="0"/>
                <a:cs typeface="Arial" panose="020B0604020202020204" pitchFamily="34" charset="0"/>
              </a:rPr>
              <a:t>Dimensionality of the training data: we synthesize 1.5D examples rather than full 2D/3D seismic images, effectively stacking 1D reflectivity responses along the lateral axis to form a pseudo-2D section; while this enables efficient training, it can under-represent genuine 2D/3D wave-propagation effects (e.g., lateral heterogeneity, diffractions, and finite- offset moveout complexity) that may influence angle gathers in practice. </a:t>
            </a:r>
          </a:p>
          <a:p>
            <a:pPr marL="285750" indent="-285750">
              <a:buFont typeface="Wingdings" pitchFamily="2" charset="2"/>
              <a:buChar char="Ø"/>
            </a:pPr>
            <a:endParaRPr lang="en-GB" dirty="0">
              <a:latin typeface="Arial" panose="020B0604020202020204" pitchFamily="34" charset="0"/>
              <a:cs typeface="Arial" panose="020B0604020202020204" pitchFamily="34" charset="0"/>
            </a:endParaRPr>
          </a:p>
          <a:p>
            <a:pPr marL="285750" indent="-285750">
              <a:buFont typeface="Wingdings" pitchFamily="2" charset="2"/>
              <a:buChar char="Ø"/>
            </a:pPr>
            <a:endParaRPr lang="en-GB" dirty="0">
              <a:latin typeface="Arial" panose="020B0604020202020204" pitchFamily="34" charset="0"/>
              <a:cs typeface="Arial" panose="020B0604020202020204" pitchFamily="34" charset="0"/>
            </a:endParaRPr>
          </a:p>
          <a:p>
            <a:pPr marL="285750" indent="-285750">
              <a:buFont typeface="Wingdings" pitchFamily="2" charset="2"/>
              <a:buChar char="Ø"/>
            </a:pPr>
            <a:r>
              <a:rPr lang="en-GB" dirty="0">
                <a:latin typeface="Arial" panose="020B0604020202020204" pitchFamily="34" charset="0"/>
                <a:cs typeface="Arial" panose="020B0604020202020204" pitchFamily="34" charset="0"/>
              </a:rPr>
              <a:t>AVO forward model: the current two-term linearized formulation is most reliable for small-to-moderate angles and mod- est impedance contrasts, and performance may degrade at larger (yet sub- critical) angles or in high-contrast settings. </a:t>
            </a:r>
          </a:p>
          <a:p>
            <a:pPr marL="285750" indent="-285750">
              <a:buFont typeface="Wingdings" pitchFamily="2" charset="2"/>
              <a:buChar char="Ø"/>
            </a:pPr>
            <a:endParaRPr lang="en-GB" dirty="0">
              <a:latin typeface="Arial" panose="020B0604020202020204" pitchFamily="34" charset="0"/>
              <a:cs typeface="Arial" panose="020B0604020202020204" pitchFamily="34" charset="0"/>
            </a:endParaRPr>
          </a:p>
          <a:p>
            <a:pPr marL="285750" indent="-285750">
              <a:buFont typeface="Wingdings" pitchFamily="2" charset="2"/>
              <a:buChar char="Ø"/>
            </a:pPr>
            <a:endParaRPr lang="en-GB" dirty="0">
              <a:latin typeface="Arial" panose="020B0604020202020204" pitchFamily="34" charset="0"/>
              <a:cs typeface="Arial" panose="020B0604020202020204" pitchFamily="34" charset="0"/>
            </a:endParaRPr>
          </a:p>
          <a:p>
            <a:pPr marL="285750" indent="-285750">
              <a:buFont typeface="Wingdings" pitchFamily="2" charset="2"/>
              <a:buChar char="Ø"/>
            </a:pPr>
            <a:r>
              <a:rPr lang="en-GB" dirty="0">
                <a:latin typeface="Arial" panose="020B0604020202020204" pitchFamily="34" charset="0"/>
                <a:cs typeface="Arial" panose="020B0604020202020204" pitchFamily="34" charset="0"/>
              </a:rPr>
              <a:t>Using a lightweight porosity mask as a soft spatial prior improves geometric fidelity by steering the model toward the reservoir architecture, but it introduces brittleness where the prior is violated (e.g., unmodelled leakage paths or faults). </a:t>
            </a:r>
            <a:endParaRPr lang="en-US" dirty="0">
              <a:latin typeface="Arial" panose="020B0604020202020204" pitchFamily="34" charset="0"/>
              <a:cs typeface="Arial" panose="020B0604020202020204" pitchFamily="34" charset="0"/>
            </a:endParaRPr>
          </a:p>
          <a:p>
            <a:endParaRPr lang="en-NL" dirty="0"/>
          </a:p>
        </p:txBody>
      </p:sp>
      <p:pic>
        <p:nvPicPr>
          <p:cNvPr id="3" name="Graphic 2" descr="Footprints with solid fill">
            <a:extLst>
              <a:ext uri="{FF2B5EF4-FFF2-40B4-BE49-F238E27FC236}">
                <a16:creationId xmlns:a16="http://schemas.microsoft.com/office/drawing/2014/main" id="{B88FBDC3-0691-6485-F12A-FDC0FDFCF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057" y="580419"/>
            <a:ext cx="608628" cy="608628"/>
          </a:xfrm>
          <a:prstGeom prst="rect">
            <a:avLst/>
          </a:prstGeom>
        </p:spPr>
      </p:pic>
      <p:sp>
        <p:nvSpPr>
          <p:cNvPr id="8" name="TextBox 7">
            <a:extLst>
              <a:ext uri="{FF2B5EF4-FFF2-40B4-BE49-F238E27FC236}">
                <a16:creationId xmlns:a16="http://schemas.microsoft.com/office/drawing/2014/main" id="{3A306D03-80FC-1CEF-EE4F-8A79FF1E0FF2}"/>
              </a:ext>
            </a:extLst>
          </p:cNvPr>
          <p:cNvSpPr txBox="1"/>
          <p:nvPr/>
        </p:nvSpPr>
        <p:spPr>
          <a:xfrm>
            <a:off x="848112" y="731512"/>
            <a:ext cx="4457666" cy="369332"/>
          </a:xfrm>
          <a:prstGeom prst="rect">
            <a:avLst/>
          </a:prstGeom>
          <a:noFill/>
        </p:spPr>
        <p:txBody>
          <a:bodyPr wrap="square" rtlCol="0">
            <a:spAutoFit/>
          </a:bodyPr>
          <a:lstStyle/>
          <a:p>
            <a:r>
              <a:rPr lang="en-GB" b="1" i="1" dirty="0">
                <a:latin typeface="Arial" panose="020B0604020202020204" pitchFamily="34" charset="0"/>
                <a:cs typeface="Arial" panose="020B0604020202020204" pitchFamily="34" charset="0"/>
              </a:rPr>
              <a:t>5.4 Limitations:</a:t>
            </a:r>
          </a:p>
        </p:txBody>
      </p:sp>
    </p:spTree>
    <p:extLst>
      <p:ext uri="{BB962C8B-B14F-4D97-AF65-F5344CB8AC3E}">
        <p14:creationId xmlns:p14="http://schemas.microsoft.com/office/powerpoint/2010/main" val="161156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6FB6-81C7-8DD0-0882-FB4EBD0DDF3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9C14358-E12C-4D0F-DF39-E29ECB51E4CC}"/>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3BDFC7C8-D7C3-FF55-C044-2CFA5CBD9A45}"/>
              </a:ext>
            </a:extLst>
          </p:cNvPr>
          <p:cNvSpPr txBox="1"/>
          <p:nvPr/>
        </p:nvSpPr>
        <p:spPr>
          <a:xfrm>
            <a:off x="130629" y="118754"/>
            <a:ext cx="3584636" cy="461665"/>
          </a:xfrm>
          <a:prstGeom prst="rect">
            <a:avLst/>
          </a:prstGeom>
          <a:noFill/>
        </p:spPr>
        <p:txBody>
          <a:bodyPr wrap="none" rtlCol="0">
            <a:spAutoFit/>
          </a:bodyPr>
          <a:lstStyle/>
          <a:p>
            <a:r>
              <a:rPr lang="en-NL" sz="2400" b="1" u="sng" dirty="0">
                <a:latin typeface="Arial" panose="020B0604020202020204" pitchFamily="34" charset="0"/>
                <a:cs typeface="Arial" panose="020B0604020202020204" pitchFamily="34" charset="0"/>
              </a:rPr>
              <a:t>Chapter 1: Introduction</a:t>
            </a:r>
          </a:p>
        </p:txBody>
      </p:sp>
      <p:sp>
        <p:nvSpPr>
          <p:cNvPr id="2" name="TextBox 1">
            <a:extLst>
              <a:ext uri="{FF2B5EF4-FFF2-40B4-BE49-F238E27FC236}">
                <a16:creationId xmlns:a16="http://schemas.microsoft.com/office/drawing/2014/main" id="{79145604-C751-90F2-C34A-BB83BA3806AC}"/>
              </a:ext>
            </a:extLst>
          </p:cNvPr>
          <p:cNvSpPr txBox="1"/>
          <p:nvPr/>
        </p:nvSpPr>
        <p:spPr>
          <a:xfrm>
            <a:off x="667727" y="1984331"/>
            <a:ext cx="10523867" cy="313932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Greenhouse gas emissions are driving climate change; </a:t>
            </a:r>
            <a:r>
              <a:rPr lang="en-GB" b="1" dirty="0">
                <a:latin typeface="Arial" panose="020B0604020202020204" pitchFamily="34" charset="0"/>
                <a:cs typeface="Arial" panose="020B0604020202020204" pitchFamily="34" charset="0"/>
              </a:rPr>
              <a:t>CO₂</a:t>
            </a:r>
            <a:r>
              <a:rPr lang="en-GB" dirty="0">
                <a:latin typeface="Arial" panose="020B0604020202020204" pitchFamily="34" charset="0"/>
                <a:cs typeface="Arial" panose="020B0604020202020204" pitchFamily="34" charset="0"/>
              </a:rPr>
              <a:t> is the main human-driven warming gas.</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Cutting CO₂ is essential for climate goals and a </a:t>
            </a:r>
            <a:r>
              <a:rPr lang="en-GB" b="1" dirty="0">
                <a:latin typeface="Arial" panose="020B0604020202020204" pitchFamily="34" charset="0"/>
                <a:cs typeface="Arial" panose="020B0604020202020204" pitchFamily="34" charset="0"/>
              </a:rPr>
              <a:t>net-zero 2050</a:t>
            </a:r>
            <a:r>
              <a:rPr lang="en-GB" dirty="0">
                <a:latin typeface="Arial" panose="020B0604020202020204" pitchFamily="34" charset="0"/>
                <a:cs typeface="Arial" panose="020B0604020202020204" pitchFamily="34" charset="0"/>
              </a:rPr>
              <a:t> pathway.</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Geological CO₂ storage (GCS)</a:t>
            </a:r>
            <a:r>
              <a:rPr lang="en-GB" dirty="0">
                <a:latin typeface="Arial" panose="020B0604020202020204" pitchFamily="34" charset="0"/>
                <a:cs typeface="Arial" panose="020B0604020202020204" pitchFamily="34" charset="0"/>
              </a:rPr>
              <a:t> injects captured CO₂ into deep formations for safe, long-term storage.</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It is one of the </a:t>
            </a:r>
            <a:r>
              <a:rPr lang="en-GB" b="1" dirty="0">
                <a:latin typeface="Arial" panose="020B0604020202020204" pitchFamily="34" charset="0"/>
                <a:cs typeface="Arial" panose="020B0604020202020204" pitchFamily="34" charset="0"/>
              </a:rPr>
              <a:t>few scalable</a:t>
            </a:r>
            <a:r>
              <a:rPr lang="en-GB" dirty="0">
                <a:latin typeface="Arial" panose="020B0604020202020204" pitchFamily="34" charset="0"/>
                <a:cs typeface="Arial" panose="020B0604020202020204" pitchFamily="34" charset="0"/>
              </a:rPr>
              <a:t> options to lower atmospheric CO₂ at meaningful rates.</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Proven examples: </a:t>
            </a:r>
            <a:r>
              <a:rPr lang="en-GB" b="1" dirty="0">
                <a:latin typeface="Arial" panose="020B0604020202020204" pitchFamily="34" charset="0"/>
                <a:cs typeface="Arial" panose="020B0604020202020204" pitchFamily="34" charset="0"/>
              </a:rPr>
              <a:t>Sleipner</a:t>
            </a:r>
            <a:r>
              <a:rPr lang="en-GB" dirty="0">
                <a:latin typeface="Arial" panose="020B0604020202020204" pitchFamily="34" charset="0"/>
                <a:cs typeface="Arial" panose="020B0604020202020204" pitchFamily="34" charset="0"/>
              </a:rPr>
              <a:t> and </a:t>
            </a:r>
            <a:r>
              <a:rPr lang="en-GB" b="1" dirty="0">
                <a:latin typeface="Arial" panose="020B0604020202020204" pitchFamily="34" charset="0"/>
                <a:cs typeface="Arial" panose="020B0604020202020204" pitchFamily="34" charset="0"/>
              </a:rPr>
              <a:t>Northern Lights</a:t>
            </a:r>
            <a:r>
              <a:rPr lang="en-GB" dirty="0">
                <a:latin typeface="Arial" panose="020B0604020202020204" pitchFamily="34" charset="0"/>
                <a:cs typeface="Arial" panose="020B0604020202020204" pitchFamily="34" charset="0"/>
              </a:rPr>
              <a:t> projects.</a:t>
            </a:r>
          </a:p>
        </p:txBody>
      </p:sp>
      <p:sp>
        <p:nvSpPr>
          <p:cNvPr id="7" name="TextBox 6">
            <a:extLst>
              <a:ext uri="{FF2B5EF4-FFF2-40B4-BE49-F238E27FC236}">
                <a16:creationId xmlns:a16="http://schemas.microsoft.com/office/drawing/2014/main" id="{3041ADC8-8FA7-BE08-F714-96E2ABAD507A}"/>
              </a:ext>
            </a:extLst>
          </p:cNvPr>
          <p:cNvSpPr txBox="1"/>
          <p:nvPr/>
        </p:nvSpPr>
        <p:spPr>
          <a:xfrm>
            <a:off x="959894" y="1008408"/>
            <a:ext cx="6094070" cy="400110"/>
          </a:xfrm>
          <a:prstGeom prst="rect">
            <a:avLst/>
          </a:prstGeom>
          <a:noFill/>
        </p:spPr>
        <p:txBody>
          <a:bodyPr wrap="square">
            <a:spAutoFit/>
          </a:bodyPr>
          <a:lstStyle/>
          <a:p>
            <a:r>
              <a:rPr lang="en-GB" sz="2000" b="1" i="1" dirty="0">
                <a:latin typeface="Arial" panose="020B0604020202020204" pitchFamily="34" charset="0"/>
                <a:cs typeface="Arial" panose="020B0604020202020204" pitchFamily="34" charset="0"/>
              </a:rPr>
              <a:t>Why Geological CO₂ Storage (GCS) Matters</a:t>
            </a:r>
          </a:p>
        </p:txBody>
      </p:sp>
      <p:pic>
        <p:nvPicPr>
          <p:cNvPr id="9" name="Graphic 8" descr="Questions with solid fill">
            <a:extLst>
              <a:ext uri="{FF2B5EF4-FFF2-40B4-BE49-F238E27FC236}">
                <a16:creationId xmlns:a16="http://schemas.microsoft.com/office/drawing/2014/main" id="{97B54306-3CCC-8B06-F726-B44ABF8A12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629" y="641942"/>
            <a:ext cx="914400" cy="914400"/>
          </a:xfrm>
          <a:prstGeom prst="rect">
            <a:avLst/>
          </a:prstGeom>
        </p:spPr>
      </p:pic>
    </p:spTree>
    <p:extLst>
      <p:ext uri="{BB962C8B-B14F-4D97-AF65-F5344CB8AC3E}">
        <p14:creationId xmlns:p14="http://schemas.microsoft.com/office/powerpoint/2010/main" val="257651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AE445-6DF0-02FE-9C70-D80F94C00B3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B202DAF-DBD7-8CBC-791B-93A040348BC3}"/>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CD9DB25F-BF35-AF1D-42B4-CEE8A430937D}"/>
              </a:ext>
            </a:extLst>
          </p:cNvPr>
          <p:cNvSpPr txBox="1"/>
          <p:nvPr/>
        </p:nvSpPr>
        <p:spPr>
          <a:xfrm>
            <a:off x="130629" y="118754"/>
            <a:ext cx="3267369" cy="461665"/>
          </a:xfrm>
          <a:prstGeom prst="rect">
            <a:avLst/>
          </a:prstGeom>
          <a:noFill/>
        </p:spPr>
        <p:txBody>
          <a:bodyPr wrap="none" rtlCol="0">
            <a:spAutoFit/>
          </a:bodyPr>
          <a:lstStyle/>
          <a:p>
            <a:r>
              <a:rPr lang="en-NL" sz="2400" b="1" u="sng" dirty="0"/>
              <a:t>Chapter 5: Discussion</a:t>
            </a:r>
          </a:p>
        </p:txBody>
      </p:sp>
      <p:sp>
        <p:nvSpPr>
          <p:cNvPr id="2" name="TextBox 1">
            <a:extLst>
              <a:ext uri="{FF2B5EF4-FFF2-40B4-BE49-F238E27FC236}">
                <a16:creationId xmlns:a16="http://schemas.microsoft.com/office/drawing/2014/main" id="{E43CAE76-728C-283B-C695-85B54D49AA49}"/>
              </a:ext>
            </a:extLst>
          </p:cNvPr>
          <p:cNvSpPr txBox="1"/>
          <p:nvPr/>
        </p:nvSpPr>
        <p:spPr>
          <a:xfrm>
            <a:off x="654096" y="1308695"/>
            <a:ext cx="11316237" cy="3416320"/>
          </a:xfrm>
          <a:prstGeom prst="rect">
            <a:avLst/>
          </a:prstGeom>
          <a:noFill/>
        </p:spPr>
        <p:txBody>
          <a:bodyPr wrap="square" rtlCol="0">
            <a:spAutoFit/>
          </a:bodyPr>
          <a:lstStyle/>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Reducing architectural depth (fewer encoder/decoder stages or residual blocks) led to systematic performance losses relative to the current depth. Quantitatively, we observed higher validation NRMS and angle-consistency residuals, and larger plume extent errors. Qualitatively, saturation maps exhibited softened boundaries, attenuated thin features, and reduced interior contrast—consistent with a smaller effective receptive field and lower representational capacity. Training dynamics also indicated underfitting: the training loss plateaued earlier, and the gap between training and validation curves narrowed without corresponding accuracy gains. Overall, the results suggest that the depth used in this thesis is near the minimum required to preserve plume geometry and temporal coherence under the adopted physics-guided loss. </a:t>
            </a:r>
          </a:p>
          <a:p>
            <a:endParaRPr lang="en-NL" dirty="0"/>
          </a:p>
          <a:p>
            <a:pPr marL="285750" indent="-285750">
              <a:buFont typeface="Arial" panose="020B0604020202020204" pitchFamily="34" charset="0"/>
              <a:buChar char="•"/>
            </a:pPr>
            <a:r>
              <a:rPr lang="en-NL" dirty="0"/>
              <a:t>U</a:t>
            </a:r>
            <a:r>
              <a:rPr lang="en-GB" dirty="0"/>
              <a:t>n</a:t>
            </a:r>
            <a:r>
              <a:rPr lang="en-NL" dirty="0"/>
              <a:t>et, ResNet, Transformer and U</a:t>
            </a:r>
            <a:r>
              <a:rPr lang="en-GB" dirty="0"/>
              <a:t>N</a:t>
            </a:r>
            <a:r>
              <a:rPr lang="en-NL" dirty="0"/>
              <a:t>et-ResNet are all outperformed by the current architecture.</a:t>
            </a:r>
          </a:p>
        </p:txBody>
      </p:sp>
      <p:pic>
        <p:nvPicPr>
          <p:cNvPr id="3" name="Graphic 2" descr="Footprints with solid fill">
            <a:extLst>
              <a:ext uri="{FF2B5EF4-FFF2-40B4-BE49-F238E27FC236}">
                <a16:creationId xmlns:a16="http://schemas.microsoft.com/office/drawing/2014/main" id="{0BA01D0E-C488-548D-76E8-23017ABFD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057" y="580419"/>
            <a:ext cx="608628" cy="608628"/>
          </a:xfrm>
          <a:prstGeom prst="rect">
            <a:avLst/>
          </a:prstGeom>
        </p:spPr>
      </p:pic>
      <p:sp>
        <p:nvSpPr>
          <p:cNvPr id="7" name="TextBox 6">
            <a:extLst>
              <a:ext uri="{FF2B5EF4-FFF2-40B4-BE49-F238E27FC236}">
                <a16:creationId xmlns:a16="http://schemas.microsoft.com/office/drawing/2014/main" id="{C3675778-7ED6-1C87-4108-31442DFDF839}"/>
              </a:ext>
            </a:extLst>
          </p:cNvPr>
          <p:cNvSpPr txBox="1"/>
          <p:nvPr/>
        </p:nvSpPr>
        <p:spPr>
          <a:xfrm>
            <a:off x="848112" y="700067"/>
            <a:ext cx="7370199" cy="369332"/>
          </a:xfrm>
          <a:prstGeom prst="rect">
            <a:avLst/>
          </a:prstGeom>
          <a:noFill/>
        </p:spPr>
        <p:txBody>
          <a:bodyPr wrap="square">
            <a:spAutoFit/>
          </a:bodyPr>
          <a:lstStyle/>
          <a:p>
            <a:r>
              <a:rPr lang="en-GB" b="1" i="1" dirty="0">
                <a:latin typeface="Arial" panose="020B0604020202020204" pitchFamily="34" charset="0"/>
                <a:cs typeface="Arial" panose="020B0604020202020204" pitchFamily="34" charset="0"/>
              </a:rPr>
              <a:t>5.5 Experiments on different architecture or architectural depth:</a:t>
            </a:r>
          </a:p>
        </p:txBody>
      </p:sp>
    </p:spTree>
    <p:extLst>
      <p:ext uri="{BB962C8B-B14F-4D97-AF65-F5344CB8AC3E}">
        <p14:creationId xmlns:p14="http://schemas.microsoft.com/office/powerpoint/2010/main" val="819630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49501-95EF-3010-CE0B-8E6289C9A95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796BEF9-9F25-9320-3178-CA8C1A94E494}"/>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1A94E4A7-B297-DDB8-2190-30A367358565}"/>
              </a:ext>
            </a:extLst>
          </p:cNvPr>
          <p:cNvSpPr txBox="1"/>
          <p:nvPr/>
        </p:nvSpPr>
        <p:spPr>
          <a:xfrm>
            <a:off x="130629" y="118754"/>
            <a:ext cx="3313856" cy="461665"/>
          </a:xfrm>
          <a:prstGeom prst="rect">
            <a:avLst/>
          </a:prstGeom>
          <a:noFill/>
        </p:spPr>
        <p:txBody>
          <a:bodyPr wrap="none" rtlCol="0">
            <a:spAutoFit/>
          </a:bodyPr>
          <a:lstStyle/>
          <a:p>
            <a:r>
              <a:rPr lang="en-NL" sz="2400" b="1" u="sng" dirty="0"/>
              <a:t>Chapter 6: Conclusion</a:t>
            </a:r>
          </a:p>
        </p:txBody>
      </p:sp>
      <p:sp>
        <p:nvSpPr>
          <p:cNvPr id="3" name="TextBox 2">
            <a:extLst>
              <a:ext uri="{FF2B5EF4-FFF2-40B4-BE49-F238E27FC236}">
                <a16:creationId xmlns:a16="http://schemas.microsoft.com/office/drawing/2014/main" id="{7EBE563A-1CAC-BE17-0685-9F46368277E3}"/>
              </a:ext>
            </a:extLst>
          </p:cNvPr>
          <p:cNvSpPr txBox="1"/>
          <p:nvPr/>
        </p:nvSpPr>
        <p:spPr>
          <a:xfrm>
            <a:off x="745067" y="1068947"/>
            <a:ext cx="10916355" cy="3970318"/>
          </a:xfrm>
          <a:prstGeom prst="rect">
            <a:avLst/>
          </a:prstGeom>
          <a:noFill/>
        </p:spPr>
        <p:txBody>
          <a:bodyPr wrap="square" rtlCol="0">
            <a:spAutoFit/>
          </a:bodyPr>
          <a:lstStyle/>
          <a:p>
            <a:pPr marL="285750" indent="-285750">
              <a:buFont typeface="Wingdings" pitchFamily="2" charset="2"/>
              <a:buChar char="Ø"/>
            </a:pPr>
            <a:r>
              <a:rPr lang="en-NL" dirty="0">
                <a:latin typeface="Arial" panose="020B0604020202020204" pitchFamily="34" charset="0"/>
                <a:cs typeface="Arial" panose="020B0604020202020204" pitchFamily="34" charset="0"/>
              </a:rPr>
              <a:t>This frame work can </a:t>
            </a:r>
            <a:r>
              <a:rPr lang="en-GB" dirty="0">
                <a:latin typeface="Arial" panose="020B0604020202020204" pitchFamily="34" charset="0"/>
                <a:cs typeface="Arial" panose="020B0604020202020204" pitchFamily="34" charset="0"/>
              </a:rPr>
              <a:t>recover time–lapse CO</a:t>
            </a:r>
            <a:r>
              <a:rPr lang="en-GB" baseline="-25000" dirty="0">
                <a:latin typeface="Arial" panose="020B0604020202020204" pitchFamily="34" charset="0"/>
                <a:cs typeface="Arial" panose="020B0604020202020204" pitchFamily="34" charset="0"/>
              </a:rPr>
              <a:t>2</a:t>
            </a:r>
            <a:r>
              <a:rPr lang="en-GB" dirty="0">
                <a:latin typeface="Arial" panose="020B0604020202020204" pitchFamily="34" charset="0"/>
                <a:cs typeface="Arial" panose="020B0604020202020204" pitchFamily="34" charset="0"/>
              </a:rPr>
              <a:t> saturation from angle gathers by combining a physics-guided forward operator with a learning model that exploits the structure of the data. </a:t>
            </a:r>
          </a:p>
          <a:p>
            <a:pPr marL="285750" indent="-285750">
              <a:buFont typeface="Wingdings" pitchFamily="2" charset="2"/>
              <a:buChar char="Ø"/>
            </a:pPr>
            <a:endParaRPr lang="en-GB" dirty="0">
              <a:latin typeface="Arial" panose="020B0604020202020204" pitchFamily="34" charset="0"/>
              <a:cs typeface="Arial" panose="020B0604020202020204" pitchFamily="34" charset="0"/>
            </a:endParaRPr>
          </a:p>
          <a:p>
            <a:pPr marL="285750" indent="-285750">
              <a:buFont typeface="Wingdings" pitchFamily="2" charset="2"/>
              <a:buChar char="Ø"/>
            </a:pPr>
            <a:r>
              <a:rPr lang="en-GB" dirty="0">
                <a:latin typeface="Arial" panose="020B0604020202020204" pitchFamily="34" charset="0"/>
                <a:cs typeface="Arial" panose="020B0604020202020204" pitchFamily="34" charset="0"/>
              </a:rPr>
              <a:t>The principal residuals are amplitude–related rather than geometric. Inside the plumes the predicted saturation exhibits a reduced dynamic range (attenuated gradients) and along plume rims the transitions are broadened. These effects are explained by the band–limit of the angle–gather imaging operator and by the smoothness-promoting regularization used during training; they do not displace the plumes. </a:t>
            </a:r>
          </a:p>
          <a:p>
            <a:pPr marL="285750" indent="-285750">
              <a:buFont typeface="Wingdings" pitchFamily="2" charset="2"/>
              <a:buChar char="Ø"/>
            </a:pPr>
            <a:endParaRPr lang="en-GB" dirty="0">
              <a:latin typeface="Arial" panose="020B0604020202020204" pitchFamily="34" charset="0"/>
              <a:cs typeface="Arial" panose="020B0604020202020204" pitchFamily="34" charset="0"/>
            </a:endParaRPr>
          </a:p>
          <a:p>
            <a:pPr marL="285750" indent="-285750">
              <a:buFont typeface="Wingdings" pitchFamily="2" charset="2"/>
              <a:buChar char="Ø"/>
            </a:pPr>
            <a:r>
              <a:rPr lang="en-GB" dirty="0">
                <a:latin typeface="Arial" panose="020B0604020202020204" pitchFamily="34" charset="0"/>
                <a:cs typeface="Arial" panose="020B0604020202020204" pitchFamily="34" charset="0"/>
              </a:rPr>
              <a:t>Using a lightweight porosity mask as a soft spatial prior improves geometric fidelity by steering the model toward the reservoir architecture, but it introduces brittleness where the prior is violated (e.g., unmodelled leakage paths or faults). Treating the mask as a tuneable prior and stress testing with deliberate perturbations provides a pragmatic compromise between guidance and adaptability. </a:t>
            </a:r>
          </a:p>
          <a:p>
            <a:endParaRPr lang="en-NL" dirty="0"/>
          </a:p>
        </p:txBody>
      </p:sp>
    </p:spTree>
    <p:extLst>
      <p:ext uri="{BB962C8B-B14F-4D97-AF65-F5344CB8AC3E}">
        <p14:creationId xmlns:p14="http://schemas.microsoft.com/office/powerpoint/2010/main" val="2488682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468817-0505-7556-2309-0FF91BA373F3}"/>
              </a:ext>
            </a:extLst>
          </p:cNvPr>
          <p:cNvSpPr txBox="1"/>
          <p:nvPr/>
        </p:nvSpPr>
        <p:spPr>
          <a:xfrm>
            <a:off x="123054" y="0"/>
            <a:ext cx="11945891" cy="6986528"/>
          </a:xfrm>
          <a:prstGeom prst="rect">
            <a:avLst/>
          </a:prstGeom>
          <a:noFill/>
        </p:spPr>
        <p:txBody>
          <a:bodyPr wrap="square" rtlCol="0">
            <a:spAutoFit/>
          </a:bodyPr>
          <a:lstStyle/>
          <a:p>
            <a:r>
              <a:rPr lang="en-NL" sz="2400" b="1" i="1" dirty="0">
                <a:latin typeface="Arial" panose="020B0604020202020204" pitchFamily="34" charset="0"/>
                <a:cs typeface="Arial" panose="020B0604020202020204" pitchFamily="34" charset="0"/>
              </a:rPr>
              <a:t>Reference</a:t>
            </a:r>
          </a:p>
          <a:p>
            <a:endParaRPr lang="en-NL"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Qi Hu, Dario Grana, Kristopher A </a:t>
            </a:r>
            <a:r>
              <a:rPr lang="en-US" sz="1400" dirty="0" err="1">
                <a:latin typeface="Arial" panose="020B0604020202020204" pitchFamily="34" charset="0"/>
                <a:cs typeface="Arial" panose="020B0604020202020204" pitchFamily="34" charset="0"/>
              </a:rPr>
              <a:t>Innanen</a:t>
            </a:r>
            <a:r>
              <a:rPr lang="en-US" sz="1400" dirty="0">
                <a:latin typeface="Arial" panose="020B0604020202020204" pitchFamily="34" charset="0"/>
                <a:cs typeface="Arial" panose="020B0604020202020204" pitchFamily="34" charset="0"/>
              </a:rPr>
              <a:t>, Feasibility of seismic time-lapse monitoring of CO</a:t>
            </a:r>
            <a:r>
              <a:rPr lang="en-US" sz="1400" baseline="-25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with rock physics parametrized full waveform inversion, </a:t>
            </a:r>
            <a:r>
              <a:rPr lang="en-US" sz="1400" i="1" dirty="0">
                <a:latin typeface="Arial" panose="020B0604020202020204" pitchFamily="34" charset="0"/>
                <a:cs typeface="Arial" panose="020B0604020202020204" pitchFamily="34" charset="0"/>
              </a:rPr>
              <a:t>Geophysical Journal International</a:t>
            </a:r>
            <a:r>
              <a:rPr lang="en-US" sz="1400" dirty="0">
                <a:latin typeface="Arial" panose="020B0604020202020204" pitchFamily="34" charset="0"/>
                <a:cs typeface="Arial" panose="020B0604020202020204" pitchFamily="34" charset="0"/>
              </a:rPr>
              <a:t>, Volume 233, Issue 1, April 2023, Pages 402–419, </a:t>
            </a:r>
            <a:r>
              <a:rPr lang="en-US" sz="1400" dirty="0">
                <a:latin typeface="Arial" panose="020B0604020202020204" pitchFamily="34" charset="0"/>
                <a:cs typeface="Arial" panose="020B0604020202020204" pitchFamily="34" charset="0"/>
                <a:hlinkClick r:id="rId2"/>
              </a:rPr>
              <a:t>https://doi.org/10.1093/gji/ggac462</a:t>
            </a: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NL" sz="1400" dirty="0">
                <a:latin typeface="Arial" panose="020B0604020202020204" pitchFamily="34" charset="0"/>
                <a:cs typeface="Arial" panose="020B0604020202020204" pitchFamily="34" charset="0"/>
              </a:rPr>
              <a:t>Øyvind Marcussen, Tom Erik Maast, Nazmul H. Mondol, Jens Jahren, Knut Bjørlykke, Changes in physical properties of a reservoir sandstone as a function of burial depth – The Etive Formation, northern North Sea,Marine and Petroleum Geology,Volume 27, Issue 8, 2010, Pages 1725-1735, ISSN 0264-8172, </a:t>
            </a:r>
            <a:r>
              <a:rPr lang="en-NL" sz="1400" dirty="0">
                <a:latin typeface="Arial" panose="020B0604020202020204" pitchFamily="34" charset="0"/>
                <a:cs typeface="Arial" panose="020B0604020202020204" pitchFamily="34" charset="0"/>
                <a:hlinkClick r:id="rId3"/>
              </a:rPr>
              <a:t>https://doi.org/10.1016/j.marpetgeo.2009.11.007.(https://www.sciencedirect.com/science/article/pii/S0264817209002104)</a:t>
            </a:r>
            <a:endParaRPr lang="en-NL"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NL"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err="1">
                <a:latin typeface="Arial" panose="020B0604020202020204" pitchFamily="34" charset="0"/>
                <a:cs typeface="Arial" panose="020B0604020202020204" pitchFamily="34" charset="0"/>
              </a:rPr>
              <a:t>Nordbotten</a:t>
            </a:r>
            <a:r>
              <a:rPr lang="en-GB" sz="1400" dirty="0">
                <a:latin typeface="Arial" panose="020B0604020202020204" pitchFamily="34" charset="0"/>
                <a:cs typeface="Arial" panose="020B0604020202020204" pitchFamily="34" charset="0"/>
              </a:rPr>
              <a:t>, Jan M., </a:t>
            </a:r>
            <a:r>
              <a:rPr lang="en-GB" sz="1400" dirty="0" err="1">
                <a:latin typeface="Arial" panose="020B0604020202020204" pitchFamily="34" charset="0"/>
                <a:cs typeface="Arial" panose="020B0604020202020204" pitchFamily="34" charset="0"/>
              </a:rPr>
              <a:t>Ferno</a:t>
            </a:r>
            <a:r>
              <a:rPr lang="en-GB" sz="1400" dirty="0">
                <a:latin typeface="Arial" panose="020B0604020202020204" pitchFamily="34" charset="0"/>
                <a:cs typeface="Arial" panose="020B0604020202020204" pitchFamily="34" charset="0"/>
              </a:rPr>
              <a:t>, Martin A., </a:t>
            </a:r>
            <a:r>
              <a:rPr lang="en-GB" sz="1400" dirty="0" err="1">
                <a:latin typeface="Arial" panose="020B0604020202020204" pitchFamily="34" charset="0"/>
                <a:cs typeface="Arial" panose="020B0604020202020204" pitchFamily="34" charset="0"/>
              </a:rPr>
              <a:t>Flemisch</a:t>
            </a:r>
            <a:r>
              <a:rPr lang="en-GB" sz="1400" dirty="0">
                <a:latin typeface="Arial" panose="020B0604020202020204" pitchFamily="34" charset="0"/>
                <a:cs typeface="Arial" panose="020B0604020202020204" pitchFamily="34" charset="0"/>
              </a:rPr>
              <a:t>, Bernd, </a:t>
            </a:r>
            <a:r>
              <a:rPr lang="en-GB" sz="1400" dirty="0" err="1">
                <a:latin typeface="Arial" panose="020B0604020202020204" pitchFamily="34" charset="0"/>
                <a:cs typeface="Arial" panose="020B0604020202020204" pitchFamily="34" charset="0"/>
              </a:rPr>
              <a:t>Kovscek</a:t>
            </a:r>
            <a:r>
              <a:rPr lang="en-GB" sz="1400" dirty="0">
                <a:latin typeface="Arial" panose="020B0604020202020204" pitchFamily="34" charset="0"/>
                <a:cs typeface="Arial" panose="020B0604020202020204" pitchFamily="34" charset="0"/>
              </a:rPr>
              <a:t>, Anthony R., and Knut-Andreas Lie. "The 11th Society of Petroleum Engineers Comparative Solution Project: Problem Definition." SPE J. 29 (2024): 2507–2524. </a:t>
            </a:r>
            <a:r>
              <a:rPr lang="en-GB" sz="1400" dirty="0" err="1">
                <a:latin typeface="Arial" panose="020B0604020202020204" pitchFamily="34" charset="0"/>
                <a:cs typeface="Arial" panose="020B0604020202020204" pitchFamily="34" charset="0"/>
              </a:rPr>
              <a:t>doi</a:t>
            </a:r>
            <a:r>
              <a:rPr lang="en-GB" sz="1400" dirty="0">
                <a:latin typeface="Arial" panose="020B0604020202020204" pitchFamily="34" charset="0"/>
                <a:cs typeface="Arial" panose="020B0604020202020204" pitchFamily="34" charset="0"/>
              </a:rPr>
              <a:t>: https://</a:t>
            </a:r>
            <a:r>
              <a:rPr lang="en-GB" sz="1400" dirty="0" err="1">
                <a:latin typeface="Arial" panose="020B0604020202020204" pitchFamily="34" charset="0"/>
                <a:cs typeface="Arial" panose="020B0604020202020204" pitchFamily="34" charset="0"/>
              </a:rPr>
              <a:t>doi.org</a:t>
            </a:r>
            <a:r>
              <a:rPr lang="en-GB" sz="1400" dirty="0">
                <a:latin typeface="Arial" panose="020B0604020202020204" pitchFamily="34" charset="0"/>
                <a:cs typeface="Arial" panose="020B0604020202020204" pitchFamily="34" charset="0"/>
              </a:rPr>
              <a:t>/10.2118/218015-PA</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Open Delft Advanced Research Terra Simulator. </a:t>
            </a:r>
            <a:r>
              <a:rPr lang="en-GB" sz="1400" dirty="0">
                <a:latin typeface="Arial" panose="020B0604020202020204" pitchFamily="34" charset="0"/>
                <a:cs typeface="Arial" panose="020B0604020202020204" pitchFamily="34" charset="0"/>
                <a:hlinkClick r:id="rId4"/>
              </a:rPr>
              <a:t>https://github.com/openjournals/joss-reviews/issues/6737</a:t>
            </a:r>
            <a:r>
              <a:rPr lang="en-GB"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Zhi Zhong, Alexander Y. Sun, Qian Yang, Qi Ouyang. A deep learning approach to anomaly detection in geological carbon sequestration sites using pressure measurements. Journal of Hydrology. 2019. 573. 885-894.</a:t>
            </a:r>
          </a:p>
          <a:p>
            <a:pPr marL="285750" indent="-285750">
              <a:buFont typeface="Arial" panose="020B0604020202020204" pitchFamily="34" charset="0"/>
              <a:buChar char="•"/>
            </a:pPr>
            <a:endParaRPr lang="en-NL"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Gao et al. </a:t>
            </a:r>
            <a:r>
              <a:rPr lang="en-GB" sz="1400" dirty="0" err="1">
                <a:latin typeface="Arial" panose="020B0604020202020204" pitchFamily="34" charset="0"/>
                <a:cs typeface="Arial" panose="020B0604020202020204" pitchFamily="34" charset="0"/>
              </a:rPr>
              <a:t>STransFuse</a:t>
            </a:r>
            <a:r>
              <a:rPr lang="en-GB" sz="1400" dirty="0">
                <a:latin typeface="Arial" panose="020B0604020202020204" pitchFamily="34" charset="0"/>
                <a:cs typeface="Arial" panose="020B0604020202020204" pitchFamily="34" charset="0"/>
              </a:rPr>
              <a:t>: Fusing Swin Transformer and Convolutional Neural Network for Remote Sensing Image Semantic Segmentation. IEEE Journal of Selected Topics in Applied Earth Observations and Remote Sensing. 2021.</a:t>
            </a:r>
          </a:p>
          <a:p>
            <a:pPr marL="285750" indent="-285750">
              <a:buFont typeface="Arial" panose="020B0604020202020204" pitchFamily="34" charset="0"/>
              <a:buChar char="•"/>
            </a:pP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 Araya-Polo, S. Farris, and M. Florez, “Deep learning-driven velocity model building workflow,” The Leading Edge, vol. 38, no. 11, 872a1– 872a9, 2019. </a:t>
            </a:r>
          </a:p>
          <a:p>
            <a:pPr marL="285750" indent="-285750">
              <a:buFont typeface="Arial" panose="020B0604020202020204" pitchFamily="34" charset="0"/>
              <a:buChar char="•"/>
            </a:pPr>
            <a:endParaRPr lang="en-GB" sz="140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V. </a:t>
            </a:r>
            <a:r>
              <a:rPr lang="en-GB" sz="1400" dirty="0" err="1">
                <a:latin typeface="Arial" panose="020B0604020202020204" pitchFamily="34" charset="0"/>
                <a:cs typeface="Arial" panose="020B0604020202020204" pitchFamily="34" charset="0"/>
              </a:rPr>
              <a:t>Kazei</a:t>
            </a:r>
            <a:r>
              <a:rPr lang="en-GB" sz="1400" dirty="0">
                <a:latin typeface="Arial" panose="020B0604020202020204" pitchFamily="34" charset="0"/>
                <a:cs typeface="Arial" panose="020B0604020202020204" pitchFamily="34" charset="0"/>
              </a:rPr>
              <a:t>, A. Titov, W. Li, et al., “Predicting density and velocity ahead of the bit with zero-offset </a:t>
            </a:r>
            <a:r>
              <a:rPr lang="en-GB" sz="1400" dirty="0" err="1">
                <a:latin typeface="Arial" panose="020B0604020202020204" pitchFamily="34" charset="0"/>
                <a:cs typeface="Arial" panose="020B0604020202020204" pitchFamily="34" charset="0"/>
              </a:rPr>
              <a:t>vsp</a:t>
            </a:r>
            <a:r>
              <a:rPr lang="en-GB" sz="1400" dirty="0">
                <a:latin typeface="Arial" panose="020B0604020202020204" pitchFamily="34" charset="0"/>
                <a:cs typeface="Arial" panose="020B0604020202020204" pitchFamily="34" charset="0"/>
              </a:rPr>
              <a:t> using deep learning,” in First Interna- </a:t>
            </a:r>
            <a:r>
              <a:rPr lang="en-GB" sz="1400" dirty="0" err="1">
                <a:latin typeface="Arial" panose="020B0604020202020204" pitchFamily="34" charset="0"/>
                <a:cs typeface="Arial" panose="020B0604020202020204" pitchFamily="34" charset="0"/>
              </a:rPr>
              <a:t>tional</a:t>
            </a:r>
            <a:r>
              <a:rPr lang="en-GB" sz="1400" dirty="0">
                <a:latin typeface="Arial" panose="020B0604020202020204" pitchFamily="34" charset="0"/>
                <a:cs typeface="Arial" panose="020B0604020202020204" pitchFamily="34" charset="0"/>
              </a:rPr>
              <a:t> Meeting for Applied Geoscience &amp; Energy (IMAGE), SEG, 2021, pp. 1450–1454. </a:t>
            </a:r>
          </a:p>
          <a:p>
            <a:pPr marL="285750" indent="-285750">
              <a:buFont typeface="Arial" panose="020B0604020202020204" pitchFamily="34" charset="0"/>
              <a:buChar char="•"/>
            </a:pPr>
            <a:endParaRPr lang="en-GB" sz="140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Y. Liu and Y. Zhong, “Machine learning-based seafloor seismic </a:t>
            </a:r>
            <a:r>
              <a:rPr lang="en-GB" sz="1400" dirty="0" err="1">
                <a:latin typeface="Arial" panose="020B0604020202020204" pitchFamily="34" charset="0"/>
                <a:cs typeface="Arial" panose="020B0604020202020204" pitchFamily="34" charset="0"/>
              </a:rPr>
              <a:t>prestack</a:t>
            </a:r>
            <a:r>
              <a:rPr lang="en-GB" sz="1400" dirty="0">
                <a:latin typeface="Arial" panose="020B0604020202020204" pitchFamily="34" charset="0"/>
                <a:cs typeface="Arial" panose="020B0604020202020204" pitchFamily="34" charset="0"/>
              </a:rPr>
              <a:t> inversion,” IEEE Transactions on Geoscience and Remote Sensing, vol. 59, no. 5, pp. 4471–4480, 2020. </a:t>
            </a:r>
          </a:p>
          <a:p>
            <a:endParaRPr lang="en-GB" sz="1400" dirty="0">
              <a:effectLst/>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S. </a:t>
            </a:r>
            <a:r>
              <a:rPr lang="en-GB" sz="1400" dirty="0" err="1">
                <a:latin typeface="Arial" panose="020B0604020202020204" pitchFamily="34" charset="0"/>
                <a:cs typeface="Arial" panose="020B0604020202020204" pitchFamily="34" charset="0"/>
              </a:rPr>
              <a:t>Khandoozi</a:t>
            </a:r>
            <a:r>
              <a:rPr lang="en-GB" sz="1400" dirty="0">
                <a:latin typeface="Arial" panose="020B0604020202020204" pitchFamily="34" charset="0"/>
                <a:cs typeface="Arial" panose="020B0604020202020204" pitchFamily="34" charset="0"/>
              </a:rPr>
              <a:t>, R. Hazlett, and M. Fustic, “A critical review of co2 mineral trapping in sedimentary reservoirs—from theory to application: Pertinent parameters, acceleration methods and evaluation workflow,” Earth-Science Reviews, vol. 244, p. 104 515, 2023</a:t>
            </a:r>
            <a:endParaRPr lang="en-GB" sz="1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8475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1FA3D-BC9E-44F8-630A-CB9FDE34FE63}"/>
              </a:ext>
            </a:extLst>
          </p:cNvPr>
          <p:cNvSpPr>
            <a:spLocks noGrp="1"/>
          </p:cNvSpPr>
          <p:nvPr>
            <p:ph type="title"/>
          </p:nvPr>
        </p:nvSpPr>
        <p:spPr>
          <a:xfrm>
            <a:off x="6501028" y="1166762"/>
            <a:ext cx="4805996" cy="1297115"/>
          </a:xfrm>
        </p:spPr>
        <p:txBody>
          <a:bodyPr vert="horz" lIns="91440" tIns="45720" rIns="91440" bIns="45720" rtlCol="0" anchor="t">
            <a:normAutofit fontScale="90000"/>
          </a:bodyPr>
          <a:lstStyle/>
          <a:p>
            <a:r>
              <a:rPr lang="en-US" sz="9800" b="1" i="1" kern="1200" dirty="0">
                <a:solidFill>
                  <a:schemeClr val="tx2"/>
                </a:solidFill>
                <a:latin typeface="Arial" panose="020B0604020202020204" pitchFamily="34" charset="0"/>
                <a:cs typeface="Arial" panose="020B0604020202020204" pitchFamily="34" charset="0"/>
              </a:rPr>
              <a:t>Q&amp;A</a:t>
            </a:r>
            <a:br>
              <a:rPr lang="en-US" sz="7200" b="1" i="1" kern="1200" dirty="0">
                <a:solidFill>
                  <a:schemeClr val="tx2"/>
                </a:solidFill>
                <a:latin typeface="Arial" panose="020B0604020202020204" pitchFamily="34" charset="0"/>
                <a:cs typeface="Arial" panose="020B0604020202020204" pitchFamily="34" charset="0"/>
              </a:rPr>
            </a:br>
            <a:br>
              <a:rPr lang="en-US" sz="7200" b="1" i="1" kern="1200" dirty="0">
                <a:solidFill>
                  <a:schemeClr val="tx2"/>
                </a:solidFill>
                <a:latin typeface="Arial" panose="020B0604020202020204" pitchFamily="34" charset="0"/>
                <a:cs typeface="Arial" panose="020B0604020202020204" pitchFamily="34" charset="0"/>
              </a:rPr>
            </a:br>
            <a:r>
              <a:rPr lang="en-US" sz="4900" dirty="0">
                <a:solidFill>
                  <a:schemeClr val="tx2"/>
                </a:solidFill>
                <a:latin typeface="Arial" panose="020B0604020202020204" pitchFamily="34" charset="0"/>
                <a:cs typeface="Arial" panose="020B0604020202020204" pitchFamily="34" charset="0"/>
              </a:rPr>
              <a:t>A</a:t>
            </a:r>
            <a:r>
              <a:rPr lang="en-US" sz="4900" kern="1200" dirty="0">
                <a:solidFill>
                  <a:schemeClr val="tx2"/>
                </a:solidFill>
                <a:latin typeface="Arial" panose="020B0604020202020204" pitchFamily="34" charset="0"/>
                <a:cs typeface="Arial" panose="020B0604020202020204" pitchFamily="34" charset="0"/>
              </a:rPr>
              <a:t>ny question?</a:t>
            </a:r>
          </a:p>
        </p:txBody>
      </p:sp>
      <p:pic>
        <p:nvPicPr>
          <p:cNvPr id="6" name="Graphic 5" descr="Questions">
            <a:extLst>
              <a:ext uri="{FF2B5EF4-FFF2-40B4-BE49-F238E27FC236}">
                <a16:creationId xmlns:a16="http://schemas.microsoft.com/office/drawing/2014/main" id="{86BB61FD-F1D3-F3AB-618B-0DB31C4137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BF496783-8F78-BCDE-3F07-5B0F691C80B0}"/>
              </a:ext>
            </a:extLst>
          </p:cNvPr>
          <p:cNvPicPr>
            <a:picLocks noChangeAspect="1"/>
          </p:cNvPicPr>
          <p:nvPr/>
        </p:nvPicPr>
        <p:blipFill>
          <a:blip r:embed="rId4"/>
          <a:stretch>
            <a:fillRect/>
          </a:stretch>
        </p:blipFill>
        <p:spPr>
          <a:xfrm>
            <a:off x="9778447" y="5705498"/>
            <a:ext cx="2270908" cy="959655"/>
          </a:xfrm>
          <a:prstGeom prst="rect">
            <a:avLst/>
          </a:prstGeom>
        </p:spPr>
      </p:pic>
    </p:spTree>
    <p:extLst>
      <p:ext uri="{BB962C8B-B14F-4D97-AF65-F5344CB8AC3E}">
        <p14:creationId xmlns:p14="http://schemas.microsoft.com/office/powerpoint/2010/main" val="882968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7EDC1-8193-311B-B28E-77FE89213C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7F59D66-2626-D427-C8ED-D4A886754770}"/>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D68FC16C-4592-A74A-3C54-0E1763857981}"/>
              </a:ext>
            </a:extLst>
          </p:cNvPr>
          <p:cNvSpPr txBox="1"/>
          <p:nvPr/>
        </p:nvSpPr>
        <p:spPr>
          <a:xfrm>
            <a:off x="130629" y="118754"/>
            <a:ext cx="3584636" cy="461665"/>
          </a:xfrm>
          <a:prstGeom prst="rect">
            <a:avLst/>
          </a:prstGeom>
          <a:noFill/>
        </p:spPr>
        <p:txBody>
          <a:bodyPr wrap="none" rtlCol="0">
            <a:spAutoFit/>
          </a:bodyPr>
          <a:lstStyle/>
          <a:p>
            <a:r>
              <a:rPr lang="en-NL" sz="2400" b="1" u="sng" dirty="0">
                <a:latin typeface="Arial" panose="020B0604020202020204" pitchFamily="34" charset="0"/>
                <a:cs typeface="Arial" panose="020B0604020202020204" pitchFamily="34" charset="0"/>
              </a:rPr>
              <a:t>Chapter 1: Introduction</a:t>
            </a:r>
          </a:p>
        </p:txBody>
      </p:sp>
      <p:sp>
        <p:nvSpPr>
          <p:cNvPr id="2" name="TextBox 1">
            <a:extLst>
              <a:ext uri="{FF2B5EF4-FFF2-40B4-BE49-F238E27FC236}">
                <a16:creationId xmlns:a16="http://schemas.microsoft.com/office/drawing/2014/main" id="{379B2E73-5844-12D9-7BB3-5F1728920DF5}"/>
              </a:ext>
            </a:extLst>
          </p:cNvPr>
          <p:cNvSpPr txBox="1"/>
          <p:nvPr/>
        </p:nvSpPr>
        <p:spPr>
          <a:xfrm>
            <a:off x="581802" y="1648643"/>
            <a:ext cx="11028396" cy="3139321"/>
          </a:xfrm>
          <a:prstGeom prst="rect">
            <a:avLst/>
          </a:prstGeom>
          <a:noFill/>
        </p:spPr>
        <p:txBody>
          <a:bodyPr wrap="square" rtlCol="0">
            <a:spAutoFit/>
          </a:bodyPr>
          <a:lstStyle/>
          <a:p>
            <a:pPr marL="285750" indent="-285750">
              <a:buFont typeface="Wingdings" pitchFamily="2" charset="2"/>
              <a:buChar char="Ø"/>
            </a:pPr>
            <a:r>
              <a:rPr lang="en-GB" dirty="0">
                <a:latin typeface="Arial" panose="020B0604020202020204" pitchFamily="34" charset="0"/>
                <a:cs typeface="Arial" panose="020B0604020202020204" pitchFamily="34" charset="0"/>
              </a:rPr>
              <a:t>Time-lapse (4D) seismic monitoring is widely used to infer changes in reservoir state (e.g., saturation or pressure) from differences between base and monitor surveys.</a:t>
            </a:r>
          </a:p>
          <a:p>
            <a:pPr marL="285750" indent="-285750">
              <a:buFont typeface="Wingdings" pitchFamily="2" charset="2"/>
              <a:buChar char="Ø"/>
            </a:pPr>
            <a:endParaRPr lang="en-GB" dirty="0">
              <a:latin typeface="Arial" panose="020B0604020202020204" pitchFamily="34" charset="0"/>
              <a:cs typeface="Arial" panose="020B0604020202020204" pitchFamily="34" charset="0"/>
            </a:endParaRPr>
          </a:p>
          <a:p>
            <a:pPr marL="285750" indent="-285750">
              <a:buFont typeface="Wingdings" pitchFamily="2" charset="2"/>
              <a:buChar char="Ø"/>
            </a:pPr>
            <a:r>
              <a:rPr lang="en-GB" dirty="0">
                <a:latin typeface="Arial" panose="020B0604020202020204" pitchFamily="34" charset="0"/>
                <a:cs typeface="Arial" panose="020B0604020202020204" pitchFamily="34" charset="0"/>
              </a:rPr>
              <a:t>In practice, inversion to impedance changes is often used to obtain clearer quantitative signatures than direct differencing of seismic amplitudes.</a:t>
            </a:r>
          </a:p>
          <a:p>
            <a:pPr marL="285750" indent="-285750">
              <a:buFont typeface="Wingdings" pitchFamily="2" charset="2"/>
              <a:buChar char="Ø"/>
            </a:pPr>
            <a:endParaRPr lang="en-GB" dirty="0">
              <a:latin typeface="Arial" panose="020B0604020202020204" pitchFamily="34" charset="0"/>
              <a:cs typeface="Arial" panose="020B0604020202020204" pitchFamily="34" charset="0"/>
            </a:endParaRPr>
          </a:p>
          <a:p>
            <a:pPr marL="285750" indent="-285750">
              <a:buFont typeface="Wingdings" pitchFamily="2" charset="2"/>
              <a:buChar char="Ø"/>
            </a:pPr>
            <a:r>
              <a:rPr lang="en-GB" dirty="0">
                <a:latin typeface="Arial" panose="020B0604020202020204" pitchFamily="34" charset="0"/>
                <a:cs typeface="Arial" panose="020B0604020202020204" pitchFamily="34" charset="0"/>
              </a:rPr>
              <a:t>Two major families of inversion dominate the time-lapse literature: full- waveform inversion (FWI) and amplitude-versus-offset (AVO) inversion. </a:t>
            </a:r>
          </a:p>
          <a:p>
            <a:pPr marL="285750" indent="-285750">
              <a:buFont typeface="Wingdings"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itchFamily="2" charset="2"/>
              <a:buChar char="Ø"/>
            </a:pPr>
            <a:r>
              <a:rPr lang="en-GB" dirty="0">
                <a:latin typeface="Arial" panose="020B0604020202020204" pitchFamily="34" charset="0"/>
                <a:cs typeface="Arial" panose="020B0604020202020204" pitchFamily="34" charset="0"/>
              </a:rPr>
              <a:t>High accuracy, but </a:t>
            </a:r>
            <a:r>
              <a:rPr lang="en-GB" b="1" dirty="0">
                <a:latin typeface="Arial" panose="020B0604020202020204" pitchFamily="34" charset="0"/>
                <a:cs typeface="Arial" panose="020B0604020202020204" pitchFamily="34" charset="0"/>
              </a:rPr>
              <a:t>computationally expensive</a:t>
            </a:r>
            <a:r>
              <a:rPr lang="en-GB" dirty="0">
                <a:latin typeface="Arial" panose="020B0604020202020204" pitchFamily="34" charset="0"/>
                <a:cs typeface="Arial" panose="020B0604020202020204" pitchFamily="34" charset="0"/>
              </a:rPr>
              <a:t> and </a:t>
            </a:r>
            <a:r>
              <a:rPr lang="en-GB" b="1" dirty="0">
                <a:latin typeface="Arial" panose="020B0604020202020204" pitchFamily="34" charset="0"/>
                <a:cs typeface="Arial" panose="020B0604020202020204" pitchFamily="34" charset="0"/>
              </a:rPr>
              <a:t>data-hungry</a:t>
            </a:r>
            <a:r>
              <a:rPr lang="en-GB" dirty="0">
                <a:latin typeface="Arial" panose="020B0604020202020204" pitchFamily="34" charset="0"/>
                <a:cs typeface="Arial" panose="020B0604020202020204" pitchFamily="34" charset="0"/>
              </a:rPr>
              <a:t> for repeated monitoring.</a:t>
            </a:r>
          </a:p>
          <a:p>
            <a:endParaRPr lang="en-US" dirty="0"/>
          </a:p>
        </p:txBody>
      </p:sp>
      <p:pic>
        <p:nvPicPr>
          <p:cNvPr id="3" name="Graphic 2" descr="Questions with solid fill">
            <a:extLst>
              <a:ext uri="{FF2B5EF4-FFF2-40B4-BE49-F238E27FC236}">
                <a16:creationId xmlns:a16="http://schemas.microsoft.com/office/drawing/2014/main" id="{A8C63A9D-E447-0E36-6B20-1929E93D3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629" y="641942"/>
            <a:ext cx="914400" cy="914400"/>
          </a:xfrm>
          <a:prstGeom prst="rect">
            <a:avLst/>
          </a:prstGeom>
        </p:spPr>
      </p:pic>
      <p:sp>
        <p:nvSpPr>
          <p:cNvPr id="7" name="TextBox 6">
            <a:extLst>
              <a:ext uri="{FF2B5EF4-FFF2-40B4-BE49-F238E27FC236}">
                <a16:creationId xmlns:a16="http://schemas.microsoft.com/office/drawing/2014/main" id="{E1329023-AAAE-1BC9-B664-85C93D330266}"/>
              </a:ext>
            </a:extLst>
          </p:cNvPr>
          <p:cNvSpPr txBox="1"/>
          <p:nvPr/>
        </p:nvSpPr>
        <p:spPr>
          <a:xfrm>
            <a:off x="1045029" y="914476"/>
            <a:ext cx="7655088" cy="400110"/>
          </a:xfrm>
          <a:prstGeom prst="rect">
            <a:avLst/>
          </a:prstGeom>
          <a:noFill/>
        </p:spPr>
        <p:txBody>
          <a:bodyPr wrap="square">
            <a:spAutoFit/>
          </a:bodyPr>
          <a:lstStyle/>
          <a:p>
            <a:r>
              <a:rPr lang="en-US" sz="2000" b="1" i="1" dirty="0">
                <a:latin typeface="Arial" panose="020B0604020202020204" pitchFamily="34" charset="0"/>
                <a:cs typeface="Arial" panose="020B0604020202020204" pitchFamily="34" charset="0"/>
              </a:rPr>
              <a:t>How do we monitor the CO</a:t>
            </a:r>
            <a:r>
              <a:rPr lang="en-US" sz="2000" b="1" i="1" baseline="-25000" dirty="0">
                <a:latin typeface="Arial" panose="020B0604020202020204" pitchFamily="34" charset="0"/>
                <a:cs typeface="Arial" panose="020B0604020202020204" pitchFamily="34" charset="0"/>
              </a:rPr>
              <a:t>2</a:t>
            </a:r>
            <a:r>
              <a:rPr lang="en-US" sz="2000" b="1" i="1" dirty="0">
                <a:latin typeface="Arial" panose="020B0604020202020204" pitchFamily="34" charset="0"/>
                <a:cs typeface="Arial" panose="020B0604020202020204" pitchFamily="34" charset="0"/>
              </a:rPr>
              <a:t> migration in the subsurface?</a:t>
            </a:r>
          </a:p>
        </p:txBody>
      </p:sp>
    </p:spTree>
    <p:extLst>
      <p:ext uri="{BB962C8B-B14F-4D97-AF65-F5344CB8AC3E}">
        <p14:creationId xmlns:p14="http://schemas.microsoft.com/office/powerpoint/2010/main" val="3296624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6FC96-767D-6D09-CAE5-E7CC23B957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7E9CA52-9FAF-9CE5-1B8A-56F92A519872}"/>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01E52BE7-DB54-FC8E-0616-7A7055C485E2}"/>
              </a:ext>
            </a:extLst>
          </p:cNvPr>
          <p:cNvSpPr txBox="1"/>
          <p:nvPr/>
        </p:nvSpPr>
        <p:spPr>
          <a:xfrm>
            <a:off x="130629" y="118754"/>
            <a:ext cx="3445046" cy="461665"/>
          </a:xfrm>
          <a:prstGeom prst="rect">
            <a:avLst/>
          </a:prstGeom>
          <a:noFill/>
        </p:spPr>
        <p:txBody>
          <a:bodyPr wrap="none" rtlCol="0">
            <a:spAutoFit/>
          </a:bodyPr>
          <a:lstStyle/>
          <a:p>
            <a:r>
              <a:rPr lang="en-NL" sz="2400" b="1" u="sng" dirty="0"/>
              <a:t>Chapter 1: Introduction</a:t>
            </a:r>
          </a:p>
        </p:txBody>
      </p:sp>
      <p:sp>
        <p:nvSpPr>
          <p:cNvPr id="2" name="TextBox 1">
            <a:extLst>
              <a:ext uri="{FF2B5EF4-FFF2-40B4-BE49-F238E27FC236}">
                <a16:creationId xmlns:a16="http://schemas.microsoft.com/office/drawing/2014/main" id="{E16A9536-2CB7-6E11-02B8-B042F88ED439}"/>
              </a:ext>
            </a:extLst>
          </p:cNvPr>
          <p:cNvSpPr txBox="1"/>
          <p:nvPr/>
        </p:nvSpPr>
        <p:spPr>
          <a:xfrm>
            <a:off x="690984" y="1828876"/>
            <a:ext cx="10222917" cy="3693319"/>
          </a:xfrm>
          <a:prstGeom prst="rect">
            <a:avLst/>
          </a:prstGeom>
          <a:noFill/>
        </p:spPr>
        <p:txBody>
          <a:bodyPr wrap="square" rtlCol="0">
            <a:spAutoFit/>
          </a:bodyPr>
          <a:lstStyle/>
          <a:p>
            <a:pPr marL="285750" indent="-285750">
              <a:buFont typeface="Wingdings" pitchFamily="2" charset="2"/>
              <a:buChar char="v"/>
            </a:pPr>
            <a:r>
              <a:rPr lang="en-GB" dirty="0">
                <a:latin typeface="Arial" panose="020B0604020202020204" pitchFamily="34" charset="0"/>
                <a:cs typeface="Arial" panose="020B0604020202020204" pitchFamily="34" charset="0"/>
              </a:rPr>
              <a:t>ML can be used in solving inversion problem  to achieve fast mapping angle gathers into saturation data, even with synthetic data.</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Araya-Polo et al. trained seismic-to-model networks on synthetically generated seismic/velocity pairs; Liu and Zhong  used synthetic elastic models to supervise inversion; </a:t>
            </a:r>
            <a:r>
              <a:rPr lang="en-GB" dirty="0" err="1">
                <a:latin typeface="Arial" panose="020B0604020202020204" pitchFamily="34" charset="0"/>
                <a:cs typeface="Arial" panose="020B0604020202020204" pitchFamily="34" charset="0"/>
              </a:rPr>
              <a:t>Kazei</a:t>
            </a:r>
            <a:r>
              <a:rPr lang="en-GB" dirty="0">
                <a:latin typeface="Arial" panose="020B0604020202020204" pitchFamily="34" charset="0"/>
                <a:cs typeface="Arial" panose="020B0604020202020204" pitchFamily="34" charset="0"/>
              </a:rPr>
              <a:t> et al.  benchmarked deep-learning inversion on synthetic datasets.</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marL="285750" indent="-285750">
              <a:buFont typeface="Wingdings" pitchFamily="2" charset="2"/>
              <a:buChar char="q"/>
            </a:pPr>
            <a:r>
              <a:rPr lang="en-GB" dirty="0">
                <a:latin typeface="Arial" panose="020B0604020202020204" pitchFamily="34" charset="0"/>
                <a:cs typeface="Arial" panose="020B0604020202020204" pitchFamily="34" charset="0"/>
              </a:rPr>
              <a:t>But:</a:t>
            </a:r>
          </a:p>
          <a:p>
            <a:r>
              <a:rPr lang="en-GB" dirty="0">
                <a:latin typeface="Arial" panose="020B0604020202020204" pitchFamily="34" charset="0"/>
                <a:cs typeface="Arial" panose="020B0604020202020204" pitchFamily="34" charset="0"/>
              </a:rPr>
              <a:t>      1) AVO analysis are missing multi-angle information;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      2) No </a:t>
            </a:r>
            <a:r>
              <a:rPr lang="en-GB" dirty="0" err="1">
                <a:latin typeface="Arial" panose="020B0604020202020204" pitchFamily="34" charset="0"/>
                <a:cs typeface="Arial" panose="020B0604020202020204" pitchFamily="34" charset="0"/>
              </a:rPr>
              <a:t>labeled</a:t>
            </a:r>
            <a:r>
              <a:rPr lang="en-GB" dirty="0">
                <a:latin typeface="Arial" panose="020B0604020202020204" pitchFamily="34" charset="0"/>
                <a:cs typeface="Arial" panose="020B0604020202020204" pitchFamily="34" charset="0"/>
              </a:rPr>
              <a:t> data is available No field data is available either.</a:t>
            </a:r>
          </a:p>
          <a:p>
            <a:endParaRPr lang="en-GB" dirty="0"/>
          </a:p>
        </p:txBody>
      </p:sp>
      <p:pic>
        <p:nvPicPr>
          <p:cNvPr id="3" name="Graphic 2" descr="Questions with solid fill">
            <a:extLst>
              <a:ext uri="{FF2B5EF4-FFF2-40B4-BE49-F238E27FC236}">
                <a16:creationId xmlns:a16="http://schemas.microsoft.com/office/drawing/2014/main" id="{CC72F135-05FD-5CB2-DE65-3D52D5DD1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629" y="641942"/>
            <a:ext cx="914400" cy="914400"/>
          </a:xfrm>
          <a:prstGeom prst="rect">
            <a:avLst/>
          </a:prstGeom>
        </p:spPr>
      </p:pic>
      <p:sp>
        <p:nvSpPr>
          <p:cNvPr id="6" name="TextBox 5">
            <a:extLst>
              <a:ext uri="{FF2B5EF4-FFF2-40B4-BE49-F238E27FC236}">
                <a16:creationId xmlns:a16="http://schemas.microsoft.com/office/drawing/2014/main" id="{FD4C6BC3-C2A2-B92B-1A4C-A3EF0BDFDDCD}"/>
              </a:ext>
            </a:extLst>
          </p:cNvPr>
          <p:cNvSpPr txBox="1"/>
          <p:nvPr/>
        </p:nvSpPr>
        <p:spPr>
          <a:xfrm>
            <a:off x="1045029" y="914476"/>
            <a:ext cx="7655088" cy="400110"/>
          </a:xfrm>
          <a:prstGeom prst="rect">
            <a:avLst/>
          </a:prstGeom>
          <a:noFill/>
        </p:spPr>
        <p:txBody>
          <a:bodyPr wrap="square">
            <a:spAutoFit/>
          </a:bodyPr>
          <a:lstStyle/>
          <a:p>
            <a:r>
              <a:rPr lang="en-US" sz="2000" b="1" i="1" dirty="0">
                <a:latin typeface="Arial" panose="020B0604020202020204" pitchFamily="34" charset="0"/>
                <a:cs typeface="Arial" panose="020B0604020202020204" pitchFamily="34" charset="0"/>
              </a:rPr>
              <a:t>Can we accelerate the inversion modeling at a lower cost?</a:t>
            </a:r>
          </a:p>
        </p:txBody>
      </p:sp>
    </p:spTree>
    <p:extLst>
      <p:ext uri="{BB962C8B-B14F-4D97-AF65-F5344CB8AC3E}">
        <p14:creationId xmlns:p14="http://schemas.microsoft.com/office/powerpoint/2010/main" val="2879428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7A04B-C557-CA3F-07E0-2394BAB6BA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BD08F67-D755-1657-2DF4-AA8AE98ACD32}"/>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695F354C-977B-2A20-258B-999B3884F3ED}"/>
              </a:ext>
            </a:extLst>
          </p:cNvPr>
          <p:cNvSpPr txBox="1"/>
          <p:nvPr/>
        </p:nvSpPr>
        <p:spPr>
          <a:xfrm>
            <a:off x="130629" y="118754"/>
            <a:ext cx="3445046" cy="461665"/>
          </a:xfrm>
          <a:prstGeom prst="rect">
            <a:avLst/>
          </a:prstGeom>
          <a:noFill/>
        </p:spPr>
        <p:txBody>
          <a:bodyPr wrap="none" rtlCol="0">
            <a:spAutoFit/>
          </a:bodyPr>
          <a:lstStyle/>
          <a:p>
            <a:r>
              <a:rPr lang="en-NL" sz="2400" b="1" u="sng" dirty="0"/>
              <a:t>Chapter 1: Introduction</a:t>
            </a:r>
          </a:p>
        </p:txBody>
      </p:sp>
      <p:sp>
        <p:nvSpPr>
          <p:cNvPr id="2" name="TextBox 1">
            <a:extLst>
              <a:ext uri="{FF2B5EF4-FFF2-40B4-BE49-F238E27FC236}">
                <a16:creationId xmlns:a16="http://schemas.microsoft.com/office/drawing/2014/main" id="{2B94827F-523C-C5FC-F643-14646DAD6E78}"/>
              </a:ext>
            </a:extLst>
          </p:cNvPr>
          <p:cNvSpPr txBox="1"/>
          <p:nvPr/>
        </p:nvSpPr>
        <p:spPr>
          <a:xfrm>
            <a:off x="520862" y="1024376"/>
            <a:ext cx="11308466" cy="452431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Main question. </a:t>
            </a:r>
          </a:p>
          <a:p>
            <a:r>
              <a:rPr lang="en-GB" dirty="0">
                <a:latin typeface="Arial" panose="020B0604020202020204" pitchFamily="34" charset="0"/>
                <a:cs typeface="Arial" panose="020B0604020202020204" pitchFamily="34" charset="0"/>
              </a:rPr>
              <a:t>Can we build a physics-guided neural network using multi- angle, time-lapse seismic AVO information to deliver reliable saturation monitoring for GCS while preserving angle seismic information and interpretability? </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SQ1: Training strategy for an efficient seismic inversion. What training design enables a solver to perform seismic inversion efficiently and stably? </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SQ2: Preserving angle seismic information in inversion. How can we retain and exploit the angle seismic information throughout the inversion pipeline—at input, forward operator, and loss—so that no angle seismic information averaging is performed? </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SQ3: Feasibility and reliability of the prediction. How reliable is the physics-guided deep learning framework in producing operationally useful saturation maps across (</a:t>
            </a:r>
            <a:r>
              <a:rPr lang="en-GB" dirty="0" err="1">
                <a:latin typeface="Arial" panose="020B0604020202020204" pitchFamily="34" charset="0"/>
                <a:cs typeface="Arial" panose="020B0604020202020204" pitchFamily="34" charset="0"/>
              </a:rPr>
              <a:t>i</a:t>
            </a:r>
            <a:r>
              <a:rPr lang="en-GB" dirty="0">
                <a:latin typeface="Arial" panose="020B0604020202020204" pitchFamily="34" charset="0"/>
                <a:cs typeface="Arial" panose="020B0604020202020204" pitchFamily="34" charset="0"/>
              </a:rPr>
              <a:t>) plume localization and extent (</a:t>
            </a:r>
            <a:r>
              <a:rPr lang="en-GB" dirty="0" err="1">
                <a:latin typeface="Arial" panose="020B0604020202020204" pitchFamily="34" charset="0"/>
                <a:cs typeface="Arial" panose="020B0604020202020204" pitchFamily="34" charset="0"/>
              </a:rPr>
              <a:t>IoU</a:t>
            </a:r>
            <a:r>
              <a:rPr lang="en-GB" dirty="0">
                <a:latin typeface="Arial" panose="020B0604020202020204" pitchFamily="34" charset="0"/>
                <a:cs typeface="Arial" panose="020B0604020202020204" pitchFamily="34" charset="0"/>
              </a:rPr>
              <a:t>/centroid drift), (ii) boundary fidelity and amplitude consistency (NRMS), (iii) generalization to unseen time steps, and stability under noise and limited-angle conditions? </a:t>
            </a:r>
          </a:p>
          <a:p>
            <a:endParaRPr lang="en-GB" dirty="0"/>
          </a:p>
        </p:txBody>
      </p:sp>
    </p:spTree>
    <p:extLst>
      <p:ext uri="{BB962C8B-B14F-4D97-AF65-F5344CB8AC3E}">
        <p14:creationId xmlns:p14="http://schemas.microsoft.com/office/powerpoint/2010/main" val="385464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6C7B-A5F6-5965-0987-2056D989F021}"/>
              </a:ext>
            </a:extLst>
          </p:cNvPr>
          <p:cNvSpPr>
            <a:spLocks noGrp="1"/>
          </p:cNvSpPr>
          <p:nvPr>
            <p:ph type="title"/>
          </p:nvPr>
        </p:nvSpPr>
        <p:spPr>
          <a:xfrm>
            <a:off x="3719975" y="6156340"/>
            <a:ext cx="4613503" cy="557713"/>
          </a:xfrm>
        </p:spPr>
        <p:txBody>
          <a:bodyPr>
            <a:normAutofit/>
          </a:bodyPr>
          <a:lstStyle/>
          <a:p>
            <a:r>
              <a:rPr lang="en-NL" sz="2000" dirty="0"/>
              <a:t>Fig.1 Pipeline overview of forward modeling</a:t>
            </a:r>
          </a:p>
        </p:txBody>
      </p:sp>
      <p:sp>
        <p:nvSpPr>
          <p:cNvPr id="18" name="TextBox 17">
            <a:extLst>
              <a:ext uri="{FF2B5EF4-FFF2-40B4-BE49-F238E27FC236}">
                <a16:creationId xmlns:a16="http://schemas.microsoft.com/office/drawing/2014/main" id="{493D9EC8-9D69-CDF8-8CEB-A4BF5C4F8256}"/>
              </a:ext>
            </a:extLst>
          </p:cNvPr>
          <p:cNvSpPr txBox="1"/>
          <p:nvPr/>
        </p:nvSpPr>
        <p:spPr>
          <a:xfrm>
            <a:off x="8827419" y="2247908"/>
            <a:ext cx="1626092" cy="923330"/>
          </a:xfrm>
          <a:prstGeom prst="rect">
            <a:avLst/>
          </a:prstGeom>
          <a:noFill/>
        </p:spPr>
        <p:txBody>
          <a:bodyPr wrap="square">
            <a:spAutoFit/>
          </a:bodyPr>
          <a:lstStyle/>
          <a:p>
            <a:r>
              <a:rPr lang="en-GB" dirty="0"/>
              <a:t>Kennett's reflectivity method</a:t>
            </a:r>
            <a:endParaRPr lang="en-NL" dirty="0"/>
          </a:p>
        </p:txBody>
      </p:sp>
      <p:grpSp>
        <p:nvGrpSpPr>
          <p:cNvPr id="7" name="Group 6">
            <a:extLst>
              <a:ext uri="{FF2B5EF4-FFF2-40B4-BE49-F238E27FC236}">
                <a16:creationId xmlns:a16="http://schemas.microsoft.com/office/drawing/2014/main" id="{ED34F75E-891C-6BB4-AC14-61447EE62E0E}"/>
              </a:ext>
            </a:extLst>
          </p:cNvPr>
          <p:cNvGrpSpPr/>
          <p:nvPr/>
        </p:nvGrpSpPr>
        <p:grpSpPr>
          <a:xfrm>
            <a:off x="1237122" y="192847"/>
            <a:ext cx="10479628" cy="5482761"/>
            <a:chOff x="1693286" y="251845"/>
            <a:chExt cx="10479628" cy="5482761"/>
          </a:xfrm>
        </p:grpSpPr>
        <p:sp>
          <p:nvSpPr>
            <p:cNvPr id="4" name="Rectangle 3">
              <a:extLst>
                <a:ext uri="{FF2B5EF4-FFF2-40B4-BE49-F238E27FC236}">
                  <a16:creationId xmlns:a16="http://schemas.microsoft.com/office/drawing/2014/main" id="{08236F58-9F36-69DE-6AA6-F3E46EF7652E}"/>
                </a:ext>
              </a:extLst>
            </p:cNvPr>
            <p:cNvSpPr/>
            <p:nvPr/>
          </p:nvSpPr>
          <p:spPr>
            <a:xfrm>
              <a:off x="1693286" y="3241700"/>
              <a:ext cx="239864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t>Base-survey models</a:t>
              </a:r>
            </a:p>
            <a:p>
              <a:pPr algn="ctr"/>
              <a:r>
                <a:rPr lang="en-NL" dirty="0"/>
                <a:t>(Porosity, Density)</a:t>
              </a:r>
            </a:p>
          </p:txBody>
        </p:sp>
        <p:cxnSp>
          <p:nvCxnSpPr>
            <p:cNvPr id="6" name="Straight Arrow Connector 5">
              <a:extLst>
                <a:ext uri="{FF2B5EF4-FFF2-40B4-BE49-F238E27FC236}">
                  <a16:creationId xmlns:a16="http://schemas.microsoft.com/office/drawing/2014/main" id="{4C3D43D0-18DB-1FF1-CD98-2E5BE4B2A2D1}"/>
                </a:ext>
              </a:extLst>
            </p:cNvPr>
            <p:cNvCxnSpPr>
              <a:cxnSpLocks/>
            </p:cNvCxnSpPr>
            <p:nvPr/>
          </p:nvCxnSpPr>
          <p:spPr>
            <a:xfrm>
              <a:off x="4192277" y="3764656"/>
              <a:ext cx="104692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EBCBB58A-843A-6B0A-9A7C-F233FD7FD696}"/>
                </a:ext>
              </a:extLst>
            </p:cNvPr>
            <p:cNvSpPr txBox="1"/>
            <p:nvPr/>
          </p:nvSpPr>
          <p:spPr>
            <a:xfrm>
              <a:off x="4292417" y="3329568"/>
              <a:ext cx="846642" cy="369332"/>
            </a:xfrm>
            <a:prstGeom prst="rect">
              <a:avLst/>
            </a:prstGeom>
            <a:noFill/>
          </p:spPr>
          <p:txBody>
            <a:bodyPr wrap="none" rtlCol="0">
              <a:spAutoFit/>
            </a:bodyPr>
            <a:lstStyle/>
            <a:p>
              <a:r>
                <a:rPr lang="en-NL" dirty="0"/>
                <a:t>DARTS</a:t>
              </a:r>
            </a:p>
          </p:txBody>
        </p:sp>
        <p:sp>
          <p:nvSpPr>
            <p:cNvPr id="9" name="Rectangle 8">
              <a:extLst>
                <a:ext uri="{FF2B5EF4-FFF2-40B4-BE49-F238E27FC236}">
                  <a16:creationId xmlns:a16="http://schemas.microsoft.com/office/drawing/2014/main" id="{90AFDDCC-F311-B3D6-90E0-9BAB903A9ED4}"/>
                </a:ext>
              </a:extLst>
            </p:cNvPr>
            <p:cNvSpPr/>
            <p:nvPr/>
          </p:nvSpPr>
          <p:spPr>
            <a:xfrm>
              <a:off x="5491778" y="3276905"/>
              <a:ext cx="2117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t>Saturation map</a:t>
              </a:r>
            </a:p>
          </p:txBody>
        </p:sp>
        <p:cxnSp>
          <p:nvCxnSpPr>
            <p:cNvPr id="10" name="Straight Arrow Connector 9">
              <a:extLst>
                <a:ext uri="{FF2B5EF4-FFF2-40B4-BE49-F238E27FC236}">
                  <a16:creationId xmlns:a16="http://schemas.microsoft.com/office/drawing/2014/main" id="{9C8754D6-5968-A43E-845C-8049E8B94B82}"/>
                </a:ext>
              </a:extLst>
            </p:cNvPr>
            <p:cNvCxnSpPr>
              <a:cxnSpLocks/>
            </p:cNvCxnSpPr>
            <p:nvPr/>
          </p:nvCxnSpPr>
          <p:spPr>
            <a:xfrm>
              <a:off x="7748786" y="3764656"/>
              <a:ext cx="144932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E0853C0E-36FC-AAC3-9FD1-B74F9A200F10}"/>
                </a:ext>
              </a:extLst>
            </p:cNvPr>
            <p:cNvSpPr txBox="1"/>
            <p:nvPr/>
          </p:nvSpPr>
          <p:spPr>
            <a:xfrm>
              <a:off x="10406725" y="4306182"/>
              <a:ext cx="1766189" cy="369332"/>
            </a:xfrm>
            <a:prstGeom prst="rect">
              <a:avLst/>
            </a:prstGeom>
            <a:noFill/>
          </p:spPr>
          <p:txBody>
            <a:bodyPr wrap="none" rtlCol="0">
              <a:spAutoFit/>
            </a:bodyPr>
            <a:lstStyle/>
            <a:p>
              <a:r>
                <a:rPr lang="en-NL" dirty="0"/>
                <a:t>Gasmann’s Law</a:t>
              </a:r>
            </a:p>
          </p:txBody>
        </p:sp>
        <p:sp>
          <p:nvSpPr>
            <p:cNvPr id="14" name="TextBox 13">
              <a:extLst>
                <a:ext uri="{FF2B5EF4-FFF2-40B4-BE49-F238E27FC236}">
                  <a16:creationId xmlns:a16="http://schemas.microsoft.com/office/drawing/2014/main" id="{B8EA897E-9CBA-B7A7-AD9F-55D46521AEDD}"/>
                </a:ext>
              </a:extLst>
            </p:cNvPr>
            <p:cNvSpPr txBox="1"/>
            <p:nvPr/>
          </p:nvSpPr>
          <p:spPr>
            <a:xfrm>
              <a:off x="9172785" y="4811276"/>
              <a:ext cx="2117035" cy="923330"/>
            </a:xfrm>
            <a:prstGeom prst="rect">
              <a:avLst/>
            </a:prstGeom>
            <a:noFill/>
            <a:ln w="25400">
              <a:solidFill>
                <a:schemeClr val="accent5">
                  <a:lumMod val="60000"/>
                  <a:lumOff val="40000"/>
                </a:schemeClr>
              </a:solidFill>
            </a:ln>
          </p:spPr>
          <p:txBody>
            <a:bodyPr wrap="square" rtlCol="0">
              <a:spAutoFit/>
            </a:bodyPr>
            <a:lstStyle/>
            <a:p>
              <a:pPr algn="ctr"/>
              <a:r>
                <a:rPr lang="en-NL" dirty="0"/>
                <a:t>Elastic properties:</a:t>
              </a:r>
            </a:p>
            <a:p>
              <a:pPr algn="ctr"/>
              <a:r>
                <a:rPr lang="en-NL" dirty="0"/>
                <a:t>Density, Vp, Vs models at T_i</a:t>
              </a:r>
            </a:p>
          </p:txBody>
        </p:sp>
        <p:cxnSp>
          <p:nvCxnSpPr>
            <p:cNvPr id="15" name="Straight Arrow Connector 14">
              <a:extLst>
                <a:ext uri="{FF2B5EF4-FFF2-40B4-BE49-F238E27FC236}">
                  <a16:creationId xmlns:a16="http://schemas.microsoft.com/office/drawing/2014/main" id="{4FF75CA2-7DE8-53F7-C4E9-BBA8FFC7048A}"/>
                </a:ext>
              </a:extLst>
            </p:cNvPr>
            <p:cNvCxnSpPr>
              <a:cxnSpLocks/>
            </p:cNvCxnSpPr>
            <p:nvPr/>
          </p:nvCxnSpPr>
          <p:spPr>
            <a:xfrm flipV="1">
              <a:off x="10740977" y="2351698"/>
              <a:ext cx="0" cy="826728"/>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9B52DA26-F39C-895B-7880-A0DADF058757}"/>
                </a:ext>
              </a:extLst>
            </p:cNvPr>
            <p:cNvSpPr/>
            <p:nvPr/>
          </p:nvSpPr>
          <p:spPr>
            <a:xfrm>
              <a:off x="9383058" y="251845"/>
              <a:ext cx="2600979" cy="18773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GB" dirty="0"/>
                <a:t>Full, frequency- and angle-dependent response of a horizontally layered medium(1D)</a:t>
              </a:r>
              <a:endParaRPr lang="en-NL" dirty="0"/>
            </a:p>
          </p:txBody>
        </p:sp>
        <p:cxnSp>
          <p:nvCxnSpPr>
            <p:cNvPr id="20" name="Straight Arrow Connector 19">
              <a:extLst>
                <a:ext uri="{FF2B5EF4-FFF2-40B4-BE49-F238E27FC236}">
                  <a16:creationId xmlns:a16="http://schemas.microsoft.com/office/drawing/2014/main" id="{DB1B4D72-55E1-9F39-C10C-E9A6EFDD5E37}"/>
                </a:ext>
              </a:extLst>
            </p:cNvPr>
            <p:cNvCxnSpPr>
              <a:cxnSpLocks/>
            </p:cNvCxnSpPr>
            <p:nvPr/>
          </p:nvCxnSpPr>
          <p:spPr>
            <a:xfrm flipH="1">
              <a:off x="6737772" y="1356167"/>
              <a:ext cx="2531453"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BABB37D3-00FF-3442-2D65-8055CCA74162}"/>
                </a:ext>
              </a:extLst>
            </p:cNvPr>
            <p:cNvSpPr txBox="1"/>
            <p:nvPr/>
          </p:nvSpPr>
          <p:spPr>
            <a:xfrm>
              <a:off x="6689673" y="975753"/>
              <a:ext cx="2730235" cy="369332"/>
            </a:xfrm>
            <a:prstGeom prst="rect">
              <a:avLst/>
            </a:prstGeom>
            <a:noFill/>
          </p:spPr>
          <p:txBody>
            <a:bodyPr wrap="none" rtlCol="0">
              <a:spAutoFit/>
            </a:bodyPr>
            <a:lstStyle/>
            <a:p>
              <a:r>
                <a:rPr lang="en-GB" dirty="0"/>
                <a:t>Angle-dependent imaging</a:t>
              </a:r>
              <a:endParaRPr lang="en-NL" dirty="0"/>
            </a:p>
          </p:txBody>
        </p:sp>
        <p:sp>
          <p:nvSpPr>
            <p:cNvPr id="31" name="Multi-document 30">
              <a:extLst>
                <a:ext uri="{FF2B5EF4-FFF2-40B4-BE49-F238E27FC236}">
                  <a16:creationId xmlns:a16="http://schemas.microsoft.com/office/drawing/2014/main" id="{CC91E625-729A-30D3-EA3F-5FDFC8EB41BA}"/>
                </a:ext>
              </a:extLst>
            </p:cNvPr>
            <p:cNvSpPr/>
            <p:nvPr/>
          </p:nvSpPr>
          <p:spPr>
            <a:xfrm>
              <a:off x="4019129" y="921596"/>
              <a:ext cx="2531166" cy="1272209"/>
            </a:xfrm>
            <a:prstGeom prst="flowChartMultidocumen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t>GT angle gather(1D)</a:t>
              </a:r>
            </a:p>
          </p:txBody>
        </p:sp>
      </p:grpSp>
      <p:pic>
        <p:nvPicPr>
          <p:cNvPr id="3" name="Picture 2">
            <a:extLst>
              <a:ext uri="{FF2B5EF4-FFF2-40B4-BE49-F238E27FC236}">
                <a16:creationId xmlns:a16="http://schemas.microsoft.com/office/drawing/2014/main" id="{276895F4-3A58-E6CE-CF49-B8177018BEC1}"/>
              </a:ext>
            </a:extLst>
          </p:cNvPr>
          <p:cNvPicPr>
            <a:picLocks noChangeAspect="1"/>
          </p:cNvPicPr>
          <p:nvPr/>
        </p:nvPicPr>
        <p:blipFill>
          <a:blip r:embed="rId3"/>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BD8B76EA-798C-6DBE-AEE8-5C7E66B1DB4E}"/>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p:sp>
        <p:nvSpPr>
          <p:cNvPr id="12" name="TextBox 11">
            <a:extLst>
              <a:ext uri="{FF2B5EF4-FFF2-40B4-BE49-F238E27FC236}">
                <a16:creationId xmlns:a16="http://schemas.microsoft.com/office/drawing/2014/main" id="{FCB029E1-BAA3-86D2-E3FE-4AF16A06D795}"/>
              </a:ext>
            </a:extLst>
          </p:cNvPr>
          <p:cNvSpPr txBox="1"/>
          <p:nvPr/>
        </p:nvSpPr>
        <p:spPr>
          <a:xfrm>
            <a:off x="6078150" y="1447921"/>
            <a:ext cx="2938368" cy="369332"/>
          </a:xfrm>
          <a:prstGeom prst="rect">
            <a:avLst/>
          </a:prstGeom>
          <a:noFill/>
        </p:spPr>
        <p:txBody>
          <a:bodyPr wrap="none" rtlCol="0">
            <a:spAutoFit/>
          </a:bodyPr>
          <a:lstStyle/>
          <a:p>
            <a:r>
              <a:rPr lang="en-GB" dirty="0"/>
              <a:t>Reformat the image domain</a:t>
            </a:r>
            <a:endParaRPr lang="en-NL" dirty="0"/>
          </a:p>
        </p:txBody>
      </p:sp>
      <p:sp>
        <p:nvSpPr>
          <p:cNvPr id="13" name="TextBox 12">
            <a:extLst>
              <a:ext uri="{FF2B5EF4-FFF2-40B4-BE49-F238E27FC236}">
                <a16:creationId xmlns:a16="http://schemas.microsoft.com/office/drawing/2014/main" id="{400835E9-8C47-4BE4-F5FA-BE1337707763}"/>
              </a:ext>
            </a:extLst>
          </p:cNvPr>
          <p:cNvSpPr txBox="1"/>
          <p:nvPr/>
        </p:nvSpPr>
        <p:spPr>
          <a:xfrm>
            <a:off x="4455987" y="927837"/>
            <a:ext cx="231154" cy="369332"/>
          </a:xfrm>
          <a:prstGeom prst="rect">
            <a:avLst/>
          </a:prstGeom>
          <a:noFill/>
        </p:spPr>
        <p:txBody>
          <a:bodyPr wrap="none" rtlCol="0">
            <a:spAutoFit/>
          </a:bodyPr>
          <a:lstStyle/>
          <a:p>
            <a:r>
              <a:rPr lang="en-NL" dirty="0"/>
              <a:t> </a:t>
            </a:r>
          </a:p>
        </p:txBody>
      </p:sp>
      <p:sp>
        <p:nvSpPr>
          <p:cNvPr id="21" name="TextBox 20">
            <a:extLst>
              <a:ext uri="{FF2B5EF4-FFF2-40B4-BE49-F238E27FC236}">
                <a16:creationId xmlns:a16="http://schemas.microsoft.com/office/drawing/2014/main" id="{776CC875-B778-568B-DE06-F1E363B8829F}"/>
              </a:ext>
            </a:extLst>
          </p:cNvPr>
          <p:cNvSpPr txBox="1"/>
          <p:nvPr/>
        </p:nvSpPr>
        <p:spPr>
          <a:xfrm>
            <a:off x="7393776" y="3351942"/>
            <a:ext cx="1417376" cy="646331"/>
          </a:xfrm>
          <a:prstGeom prst="rect">
            <a:avLst/>
          </a:prstGeom>
          <a:noFill/>
        </p:spPr>
        <p:txBody>
          <a:bodyPr wrap="none" rtlCol="0">
            <a:spAutoFit/>
          </a:bodyPr>
          <a:lstStyle/>
          <a:p>
            <a:pPr algn="ctr"/>
            <a:r>
              <a:rPr lang="en-NL" dirty="0"/>
              <a:t>Geologic</a:t>
            </a:r>
          </a:p>
          <a:p>
            <a:pPr algn="ctr"/>
            <a:r>
              <a:rPr lang="en-NL" dirty="0"/>
              <a:t> assumption</a:t>
            </a:r>
          </a:p>
        </p:txBody>
      </p:sp>
      <p:sp>
        <p:nvSpPr>
          <p:cNvPr id="22" name="TextBox 21">
            <a:extLst>
              <a:ext uri="{FF2B5EF4-FFF2-40B4-BE49-F238E27FC236}">
                <a16:creationId xmlns:a16="http://schemas.microsoft.com/office/drawing/2014/main" id="{CDADAED9-FF93-02D3-031C-0B1C059B6664}"/>
              </a:ext>
            </a:extLst>
          </p:cNvPr>
          <p:cNvSpPr txBox="1"/>
          <p:nvPr/>
        </p:nvSpPr>
        <p:spPr>
          <a:xfrm>
            <a:off x="1178679" y="1082409"/>
            <a:ext cx="1225913" cy="646331"/>
          </a:xfrm>
          <a:prstGeom prst="rect">
            <a:avLst/>
          </a:prstGeom>
          <a:noFill/>
          <a:ln w="25400">
            <a:solidFill>
              <a:srgbClr val="00B0F0"/>
            </a:solidFill>
          </a:ln>
        </p:spPr>
        <p:txBody>
          <a:bodyPr wrap="none" rtlCol="0">
            <a:spAutoFit/>
          </a:bodyPr>
          <a:lstStyle/>
          <a:p>
            <a:pPr algn="ctr"/>
            <a:r>
              <a:rPr lang="en-NL" dirty="0"/>
              <a:t>Wavelet</a:t>
            </a:r>
          </a:p>
          <a:p>
            <a:pPr algn="ctr"/>
            <a:r>
              <a:rPr lang="en-NL" dirty="0"/>
              <a:t> extraction</a:t>
            </a:r>
          </a:p>
        </p:txBody>
      </p:sp>
      <p:cxnSp>
        <p:nvCxnSpPr>
          <p:cNvPr id="23" name="Straight Arrow Connector 22">
            <a:extLst>
              <a:ext uri="{FF2B5EF4-FFF2-40B4-BE49-F238E27FC236}">
                <a16:creationId xmlns:a16="http://schemas.microsoft.com/office/drawing/2014/main" id="{875D0C2A-EFCE-F30A-A9D0-5B22580F983B}"/>
              </a:ext>
            </a:extLst>
          </p:cNvPr>
          <p:cNvCxnSpPr>
            <a:cxnSpLocks/>
          </p:cNvCxnSpPr>
          <p:nvPr/>
        </p:nvCxnSpPr>
        <p:spPr>
          <a:xfrm flipH="1">
            <a:off x="7547335" y="5194876"/>
            <a:ext cx="1379559"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7F3D2C4-B904-B933-0D57-DD730D249160}"/>
              </a:ext>
            </a:extLst>
          </p:cNvPr>
          <p:cNvSpPr txBox="1"/>
          <p:nvPr/>
        </p:nvSpPr>
        <p:spPr>
          <a:xfrm>
            <a:off x="7831545" y="4833574"/>
            <a:ext cx="1003865" cy="646331"/>
          </a:xfrm>
          <a:prstGeom prst="rect">
            <a:avLst/>
          </a:prstGeom>
          <a:noFill/>
        </p:spPr>
        <p:txBody>
          <a:bodyPr wrap="none" rtlCol="0">
            <a:spAutoFit/>
          </a:bodyPr>
          <a:lstStyle/>
          <a:p>
            <a:r>
              <a:rPr lang="en-NL" dirty="0"/>
              <a:t>Shuey’s </a:t>
            </a:r>
          </a:p>
          <a:p>
            <a:r>
              <a:rPr lang="en-NL" dirty="0"/>
              <a:t>approx.</a:t>
            </a:r>
          </a:p>
        </p:txBody>
      </p:sp>
      <p:sp>
        <p:nvSpPr>
          <p:cNvPr id="25" name="TextBox 24">
            <a:extLst>
              <a:ext uri="{FF2B5EF4-FFF2-40B4-BE49-F238E27FC236}">
                <a16:creationId xmlns:a16="http://schemas.microsoft.com/office/drawing/2014/main" id="{F9DCBFD3-0A5C-45DD-E9D8-AEAAAF9BE5A9}"/>
              </a:ext>
            </a:extLst>
          </p:cNvPr>
          <p:cNvSpPr txBox="1"/>
          <p:nvPr/>
        </p:nvSpPr>
        <p:spPr>
          <a:xfrm>
            <a:off x="5670399" y="4695075"/>
            <a:ext cx="1742997" cy="923330"/>
          </a:xfrm>
          <a:prstGeom prst="rect">
            <a:avLst/>
          </a:prstGeom>
          <a:noFill/>
          <a:ln w="25400">
            <a:solidFill>
              <a:schemeClr val="accent5">
                <a:lumMod val="60000"/>
                <a:lumOff val="40000"/>
              </a:schemeClr>
            </a:solidFill>
          </a:ln>
        </p:spPr>
        <p:txBody>
          <a:bodyPr wrap="square" rtlCol="0">
            <a:spAutoFit/>
          </a:bodyPr>
          <a:lstStyle/>
          <a:p>
            <a:r>
              <a:rPr lang="en-NL" dirty="0"/>
              <a:t>PP reflection</a:t>
            </a:r>
          </a:p>
          <a:p>
            <a:r>
              <a:rPr lang="en-GB" dirty="0"/>
              <a:t>c</a:t>
            </a:r>
            <a:r>
              <a:rPr lang="en-NL" dirty="0"/>
              <a:t>oefficient </a:t>
            </a:r>
            <a:r>
              <a:rPr lang="en-GB" dirty="0"/>
              <a:t>a</a:t>
            </a:r>
            <a:r>
              <a:rPr lang="en-NL" dirty="0"/>
              <a:t>t a single interface</a:t>
            </a:r>
          </a:p>
        </p:txBody>
      </p:sp>
      <p:cxnSp>
        <p:nvCxnSpPr>
          <p:cNvPr id="29" name="Straight Arrow Connector 28">
            <a:extLst>
              <a:ext uri="{FF2B5EF4-FFF2-40B4-BE49-F238E27FC236}">
                <a16:creationId xmlns:a16="http://schemas.microsoft.com/office/drawing/2014/main" id="{858FFC71-1B6A-D2AD-350D-0D3E91913D03}"/>
              </a:ext>
            </a:extLst>
          </p:cNvPr>
          <p:cNvCxnSpPr>
            <a:cxnSpLocks/>
          </p:cNvCxnSpPr>
          <p:nvPr/>
        </p:nvCxnSpPr>
        <p:spPr>
          <a:xfrm flipH="1">
            <a:off x="3736113" y="5196863"/>
            <a:ext cx="1464458"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C3D12AD3-6993-ADC0-0C38-5520C8581CD8}"/>
              </a:ext>
            </a:extLst>
          </p:cNvPr>
          <p:cNvSpPr txBox="1"/>
          <p:nvPr/>
        </p:nvSpPr>
        <p:spPr>
          <a:xfrm>
            <a:off x="3956491" y="4848626"/>
            <a:ext cx="1230145" cy="646331"/>
          </a:xfrm>
          <a:prstGeom prst="rect">
            <a:avLst/>
          </a:prstGeom>
          <a:noFill/>
        </p:spPr>
        <p:txBody>
          <a:bodyPr wrap="none" rtlCol="0">
            <a:spAutoFit/>
          </a:bodyPr>
          <a:lstStyle/>
          <a:p>
            <a:pPr algn="ctr"/>
            <a:r>
              <a:rPr lang="en-GB" dirty="0"/>
              <a:t>W</a:t>
            </a:r>
            <a:r>
              <a:rPr lang="en-NL" dirty="0"/>
              <a:t>avelet </a:t>
            </a:r>
          </a:p>
          <a:p>
            <a:pPr algn="ctr"/>
            <a:r>
              <a:rPr lang="en-NL" dirty="0"/>
              <a:t>covolution</a:t>
            </a:r>
          </a:p>
        </p:txBody>
      </p:sp>
      <mc:AlternateContent xmlns:mc="http://schemas.openxmlformats.org/markup-compatibility/2006">
        <mc:Choice xmlns:a14="http://schemas.microsoft.com/office/drawing/2010/main" Requires="a14">
          <p:sp>
            <p:nvSpPr>
              <p:cNvPr id="33" name="Multi-document 32">
                <a:extLst>
                  <a:ext uri="{FF2B5EF4-FFF2-40B4-BE49-F238E27FC236}">
                    <a16:creationId xmlns:a16="http://schemas.microsoft.com/office/drawing/2014/main" id="{57D57DC5-637E-A8EA-4906-BD134342487C}"/>
                  </a:ext>
                </a:extLst>
              </p:cNvPr>
              <p:cNvSpPr/>
              <p:nvPr/>
            </p:nvSpPr>
            <p:spPr>
              <a:xfrm>
                <a:off x="1054938" y="4611740"/>
                <a:ext cx="2531166" cy="1272209"/>
              </a:xfrm>
              <a:prstGeom prst="flowChartMultidocument">
                <a:avLst/>
              </a:prstGeom>
              <a:ln>
                <a:solidFill>
                  <a:schemeClr val="accent5">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t>Synthetic angle gather</a:t>
                </a:r>
              </a:p>
              <a:p>
                <a:pPr algn="ctr"/>
                <a:r>
                  <a:rPr lang="en-NL" dirty="0"/>
                  <a:t>R(x,z,</a:t>
                </a:r>
                <a:r>
                  <a:rPr lang="en-US" dirty="0"/>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𝑖</m:t>
                    </m:r>
                  </m:oMath>
                </a14:m>
                <a:r>
                  <a:rPr lang="en-NL" dirty="0"/>
                  <a:t>)</a:t>
                </a:r>
              </a:p>
            </p:txBody>
          </p:sp>
        </mc:Choice>
        <mc:Fallback>
          <p:sp>
            <p:nvSpPr>
              <p:cNvPr id="33" name="Multi-document 32">
                <a:extLst>
                  <a:ext uri="{FF2B5EF4-FFF2-40B4-BE49-F238E27FC236}">
                    <a16:creationId xmlns:a16="http://schemas.microsoft.com/office/drawing/2014/main" id="{57D57DC5-637E-A8EA-4906-BD134342487C}"/>
                  </a:ext>
                </a:extLst>
              </p:cNvPr>
              <p:cNvSpPr>
                <a:spLocks noRot="1" noChangeAspect="1" noMove="1" noResize="1" noEditPoints="1" noAdjustHandles="1" noChangeArrowheads="1" noChangeShapeType="1" noTextEdit="1"/>
              </p:cNvSpPr>
              <p:nvPr/>
            </p:nvSpPr>
            <p:spPr>
              <a:xfrm>
                <a:off x="1054938" y="4611740"/>
                <a:ext cx="2531166" cy="1272209"/>
              </a:xfrm>
              <a:prstGeom prst="flowChartMultidocument">
                <a:avLst/>
              </a:prstGeom>
              <a:blipFill>
                <a:blip r:embed="rId4"/>
                <a:stretch>
                  <a:fillRect/>
                </a:stretch>
              </a:blipFill>
              <a:ln>
                <a:solidFill>
                  <a:schemeClr val="accent5">
                    <a:lumMod val="60000"/>
                    <a:lumOff val="40000"/>
                  </a:schemeClr>
                </a:solidFill>
              </a:ln>
            </p:spPr>
            <p:txBody>
              <a:bodyPr/>
              <a:lstStyle/>
              <a:p>
                <a:r>
                  <a:rPr lang="en-NL">
                    <a:noFill/>
                  </a:rPr>
                  <a:t> </a:t>
                </a:r>
              </a:p>
            </p:txBody>
          </p:sp>
        </mc:Fallback>
      </mc:AlternateContent>
      <p:sp>
        <p:nvSpPr>
          <p:cNvPr id="37" name="Rectangle 36">
            <a:extLst>
              <a:ext uri="{FF2B5EF4-FFF2-40B4-BE49-F238E27FC236}">
                <a16:creationId xmlns:a16="http://schemas.microsoft.com/office/drawing/2014/main" id="{DC5B4BCF-3216-09D5-5700-4181EF6A756A}"/>
              </a:ext>
            </a:extLst>
          </p:cNvPr>
          <p:cNvSpPr/>
          <p:nvPr/>
        </p:nvSpPr>
        <p:spPr>
          <a:xfrm>
            <a:off x="9091097" y="3217908"/>
            <a:ext cx="239864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L" dirty="0"/>
              <a:t>Base-survey models</a:t>
            </a:r>
          </a:p>
          <a:p>
            <a:pPr algn="ctr"/>
            <a:r>
              <a:rPr lang="en-NL" dirty="0"/>
              <a:t>Density, Vp, Vs models at T_0</a:t>
            </a:r>
          </a:p>
        </p:txBody>
      </p:sp>
      <p:cxnSp>
        <p:nvCxnSpPr>
          <p:cNvPr id="38" name="Straight Arrow Connector 37">
            <a:extLst>
              <a:ext uri="{FF2B5EF4-FFF2-40B4-BE49-F238E27FC236}">
                <a16:creationId xmlns:a16="http://schemas.microsoft.com/office/drawing/2014/main" id="{09618CCD-B062-730A-CF43-098603405C7C}"/>
              </a:ext>
            </a:extLst>
          </p:cNvPr>
          <p:cNvCxnSpPr>
            <a:cxnSpLocks/>
          </p:cNvCxnSpPr>
          <p:nvPr/>
        </p:nvCxnSpPr>
        <p:spPr>
          <a:xfrm>
            <a:off x="10045100" y="4114552"/>
            <a:ext cx="803" cy="55003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29C4CD5-3E43-7266-1F29-C2309C69D18F}"/>
              </a:ext>
            </a:extLst>
          </p:cNvPr>
          <p:cNvCxnSpPr>
            <a:cxnSpLocks/>
          </p:cNvCxnSpPr>
          <p:nvPr/>
        </p:nvCxnSpPr>
        <p:spPr>
          <a:xfrm flipH="1">
            <a:off x="2436444" y="1413705"/>
            <a:ext cx="1062817" cy="733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76351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406B5-3C86-5CCE-EA62-BFC70C3968C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D351FFA-DDC7-8659-B2E6-D444FFEF9003}"/>
              </a:ext>
            </a:extLst>
          </p:cNvPr>
          <p:cNvPicPr>
            <a:picLocks noChangeAspect="1"/>
          </p:cNvPicPr>
          <p:nvPr/>
        </p:nvPicPr>
        <p:blipFill>
          <a:blip r:embed="rId2"/>
          <a:stretch>
            <a:fillRect/>
          </a:stretch>
        </p:blipFill>
        <p:spPr>
          <a:xfrm>
            <a:off x="9778447" y="5705498"/>
            <a:ext cx="2270908" cy="959655"/>
          </a:xfrm>
          <a:prstGeom prst="rect">
            <a:avLst/>
          </a:prstGeom>
        </p:spPr>
      </p:pic>
      <p:sp>
        <p:nvSpPr>
          <p:cNvPr id="5" name="TextBox 4">
            <a:extLst>
              <a:ext uri="{FF2B5EF4-FFF2-40B4-BE49-F238E27FC236}">
                <a16:creationId xmlns:a16="http://schemas.microsoft.com/office/drawing/2014/main" id="{43799B31-0119-AB41-6B47-71519CCFCE96}"/>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p:sp>
        <p:nvSpPr>
          <p:cNvPr id="2" name="TextBox 1">
            <a:extLst>
              <a:ext uri="{FF2B5EF4-FFF2-40B4-BE49-F238E27FC236}">
                <a16:creationId xmlns:a16="http://schemas.microsoft.com/office/drawing/2014/main" id="{5134921A-C3E5-138F-CF6B-C99F61A6140B}"/>
              </a:ext>
            </a:extLst>
          </p:cNvPr>
          <p:cNvSpPr txBox="1"/>
          <p:nvPr/>
        </p:nvSpPr>
        <p:spPr>
          <a:xfrm>
            <a:off x="287753" y="1239236"/>
            <a:ext cx="11870643" cy="1754326"/>
          </a:xfrm>
          <a:prstGeom prst="rect">
            <a:avLst/>
          </a:prstGeom>
          <a:noFill/>
        </p:spPr>
        <p:txBody>
          <a:bodyPr wrap="square" rtlCol="0">
            <a:spAutoFit/>
          </a:bodyPr>
          <a:lstStyle/>
          <a:p>
            <a:pPr marL="285750" indent="-285750">
              <a:buFont typeface="Arial" panose="020B0604020202020204" pitchFamily="34" charset="0"/>
              <a:buChar char="•"/>
            </a:pPr>
            <a:r>
              <a:rPr lang="en-GB" dirty="0"/>
              <a:t>The 11th Society of Petroleum Engineers Comparative Solution Project (11th SPE CSP , </a:t>
            </a:r>
            <a:r>
              <a:rPr lang="en-GB" dirty="0">
                <a:hlinkClick r:id="rId3"/>
              </a:rPr>
              <a:t>https://spe.org/csp</a:t>
            </a:r>
            <a:r>
              <a:rPr lang="en-GB" dirty="0"/>
              <a:t>), is based around a synthetic geological cross section,</a:t>
            </a:r>
            <a:r>
              <a:rPr lang="zh-CN" altLang="en-US" dirty="0"/>
              <a:t> </a:t>
            </a:r>
            <a:r>
              <a:rPr lang="en-GB" dirty="0"/>
              <a:t>representative of the structures found in the Norwegian Continental Shelf. </a:t>
            </a:r>
            <a:endParaRPr lang="en-NL" dirty="0"/>
          </a:p>
          <a:p>
            <a:pPr marL="285750" indent="-285750">
              <a:buFont typeface="Arial" panose="020B0604020202020204" pitchFamily="34" charset="0"/>
              <a:buChar char="•"/>
            </a:pPr>
            <a:r>
              <a:rPr lang="en-GB" dirty="0"/>
              <a:t>The public notebook runs on the Delft Advanced Research Terra Simulator (DARTS)</a:t>
            </a:r>
          </a:p>
          <a:p>
            <a:pPr marL="285750" indent="-285750">
              <a:buFont typeface="Arial" panose="020B0604020202020204" pitchFamily="34" charset="0"/>
              <a:buChar char="•"/>
            </a:pPr>
            <a:r>
              <a:rPr lang="en-GB" dirty="0"/>
              <a:t>In this study we take the project’s porosity and facies description as the starting point for CO2 migration simulation. </a:t>
            </a:r>
          </a:p>
          <a:p>
            <a:endParaRPr lang="en-GB" dirty="0"/>
          </a:p>
        </p:txBody>
      </p:sp>
      <p:pic>
        <p:nvPicPr>
          <p:cNvPr id="6" name="Picture 5" descr="A graph of a number of people&#10;&#10;AI-generated content may be incorrect.">
            <a:extLst>
              <a:ext uri="{FF2B5EF4-FFF2-40B4-BE49-F238E27FC236}">
                <a16:creationId xmlns:a16="http://schemas.microsoft.com/office/drawing/2014/main" id="{CC6D6CCF-96AE-F87C-0A24-49BDF058C177}"/>
              </a:ext>
            </a:extLst>
          </p:cNvPr>
          <p:cNvPicPr>
            <a:picLocks noChangeAspect="1"/>
          </p:cNvPicPr>
          <p:nvPr/>
        </p:nvPicPr>
        <p:blipFill>
          <a:blip r:embed="rId4"/>
          <a:stretch>
            <a:fillRect/>
          </a:stretch>
        </p:blipFill>
        <p:spPr>
          <a:xfrm>
            <a:off x="287753" y="2855652"/>
            <a:ext cx="3733800" cy="2971800"/>
          </a:xfrm>
          <a:prstGeom prst="rect">
            <a:avLst/>
          </a:prstGeom>
        </p:spPr>
      </p:pic>
      <p:pic>
        <p:nvPicPr>
          <p:cNvPr id="8" name="Picture 7" descr="A graph of a number of objects&#10;&#10;AI-generated content may be incorrect.">
            <a:extLst>
              <a:ext uri="{FF2B5EF4-FFF2-40B4-BE49-F238E27FC236}">
                <a16:creationId xmlns:a16="http://schemas.microsoft.com/office/drawing/2014/main" id="{F72AC885-AD46-8137-9608-C692A4DACFF9}"/>
              </a:ext>
            </a:extLst>
          </p:cNvPr>
          <p:cNvPicPr>
            <a:picLocks noChangeAspect="1"/>
          </p:cNvPicPr>
          <p:nvPr/>
        </p:nvPicPr>
        <p:blipFill>
          <a:blip r:embed="rId5"/>
          <a:stretch>
            <a:fillRect/>
          </a:stretch>
        </p:blipFill>
        <p:spPr>
          <a:xfrm>
            <a:off x="4225998" y="2855652"/>
            <a:ext cx="3733800" cy="2971800"/>
          </a:xfrm>
          <a:prstGeom prst="rect">
            <a:avLst/>
          </a:prstGeom>
        </p:spPr>
      </p:pic>
      <p:pic>
        <p:nvPicPr>
          <p:cNvPr id="10" name="Picture 9" descr="A graph of a graph showing a number of objects&#10;&#10;AI-generated content may be incorrect.">
            <a:extLst>
              <a:ext uri="{FF2B5EF4-FFF2-40B4-BE49-F238E27FC236}">
                <a16:creationId xmlns:a16="http://schemas.microsoft.com/office/drawing/2014/main" id="{CC038F22-9C66-6CDC-9DBC-B585EC6A0EEE}"/>
              </a:ext>
            </a:extLst>
          </p:cNvPr>
          <p:cNvPicPr>
            <a:picLocks noChangeAspect="1"/>
          </p:cNvPicPr>
          <p:nvPr/>
        </p:nvPicPr>
        <p:blipFill>
          <a:blip r:embed="rId6"/>
          <a:stretch>
            <a:fillRect/>
          </a:stretch>
        </p:blipFill>
        <p:spPr>
          <a:xfrm>
            <a:off x="8002210" y="2855652"/>
            <a:ext cx="3733800" cy="2971800"/>
          </a:xfrm>
          <a:prstGeom prst="rect">
            <a:avLst/>
          </a:prstGeom>
        </p:spPr>
      </p:pic>
      <p:pic>
        <p:nvPicPr>
          <p:cNvPr id="12" name="Graphic 11" descr="Footprints with solid fill">
            <a:extLst>
              <a:ext uri="{FF2B5EF4-FFF2-40B4-BE49-F238E27FC236}">
                <a16:creationId xmlns:a16="http://schemas.microsoft.com/office/drawing/2014/main" id="{80EC69FA-ACD1-80F8-F91C-4F2FF48E74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057" y="580419"/>
            <a:ext cx="608628" cy="608628"/>
          </a:xfrm>
          <a:prstGeom prst="rect">
            <a:avLst/>
          </a:prstGeom>
        </p:spPr>
      </p:pic>
      <p:sp>
        <p:nvSpPr>
          <p:cNvPr id="13" name="TextBox 12">
            <a:extLst>
              <a:ext uri="{FF2B5EF4-FFF2-40B4-BE49-F238E27FC236}">
                <a16:creationId xmlns:a16="http://schemas.microsoft.com/office/drawing/2014/main" id="{B0739D10-43CD-B901-5B2E-2B2E8766BEAF}"/>
              </a:ext>
            </a:extLst>
          </p:cNvPr>
          <p:cNvSpPr txBox="1"/>
          <p:nvPr/>
        </p:nvSpPr>
        <p:spPr>
          <a:xfrm>
            <a:off x="800030" y="661216"/>
            <a:ext cx="3595856" cy="369332"/>
          </a:xfrm>
          <a:prstGeom prst="rect">
            <a:avLst/>
          </a:prstGeom>
          <a:noFill/>
        </p:spPr>
        <p:txBody>
          <a:bodyPr wrap="none" rtlCol="0">
            <a:spAutoFit/>
          </a:bodyPr>
          <a:lstStyle/>
          <a:p>
            <a:r>
              <a:rPr lang="en-NL" b="1" i="1" dirty="0">
                <a:latin typeface="Arial" panose="020B0604020202020204" pitchFamily="34" charset="0"/>
                <a:cs typeface="Arial" panose="020B0604020202020204" pitchFamily="34" charset="0"/>
              </a:rPr>
              <a:t>2.1 “GT” saturation simulation:</a:t>
            </a:r>
          </a:p>
        </p:txBody>
      </p:sp>
    </p:spTree>
    <p:extLst>
      <p:ext uri="{BB962C8B-B14F-4D97-AF65-F5344CB8AC3E}">
        <p14:creationId xmlns:p14="http://schemas.microsoft.com/office/powerpoint/2010/main" val="3361433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study area&#10;&#10;AI-generated content may be incorrect.">
            <a:extLst>
              <a:ext uri="{FF2B5EF4-FFF2-40B4-BE49-F238E27FC236}">
                <a16:creationId xmlns:a16="http://schemas.microsoft.com/office/drawing/2014/main" id="{B0A019E7-7859-E1D9-DE96-8D95B1686387}"/>
              </a:ext>
            </a:extLst>
          </p:cNvPr>
          <p:cNvPicPr>
            <a:picLocks noChangeAspect="1"/>
          </p:cNvPicPr>
          <p:nvPr/>
        </p:nvPicPr>
        <p:blipFill>
          <a:blip r:embed="rId3"/>
          <a:stretch>
            <a:fillRect/>
          </a:stretch>
        </p:blipFill>
        <p:spPr>
          <a:xfrm>
            <a:off x="783098" y="1181197"/>
            <a:ext cx="4648350" cy="4472888"/>
          </a:xfrm>
          <a:prstGeom prst="rect">
            <a:avLst/>
          </a:prstGeom>
        </p:spPr>
      </p:pic>
      <p:pic>
        <p:nvPicPr>
          <p:cNvPr id="8" name="Picture 7" descr="A graph of density and density&#10;&#10;AI-generated content may be incorrect.">
            <a:extLst>
              <a:ext uri="{FF2B5EF4-FFF2-40B4-BE49-F238E27FC236}">
                <a16:creationId xmlns:a16="http://schemas.microsoft.com/office/drawing/2014/main" id="{D410A4E7-AD3B-AAA5-1B52-FF1E818253FB}"/>
              </a:ext>
            </a:extLst>
          </p:cNvPr>
          <p:cNvPicPr>
            <a:picLocks noChangeAspect="1"/>
          </p:cNvPicPr>
          <p:nvPr/>
        </p:nvPicPr>
        <p:blipFill>
          <a:blip r:embed="rId4"/>
          <a:stretch>
            <a:fillRect/>
          </a:stretch>
        </p:blipFill>
        <p:spPr>
          <a:xfrm>
            <a:off x="6625882" y="1383988"/>
            <a:ext cx="4647156" cy="4472888"/>
          </a:xfrm>
          <a:prstGeom prst="rect">
            <a:avLst/>
          </a:prstGeom>
        </p:spPr>
      </p:pic>
      <p:sp>
        <p:nvSpPr>
          <p:cNvPr id="2" name="TextBox 1">
            <a:extLst>
              <a:ext uri="{FF2B5EF4-FFF2-40B4-BE49-F238E27FC236}">
                <a16:creationId xmlns:a16="http://schemas.microsoft.com/office/drawing/2014/main" id="{7518D621-1601-FC78-2DA0-120722D87A2E}"/>
              </a:ext>
            </a:extLst>
          </p:cNvPr>
          <p:cNvSpPr txBox="1"/>
          <p:nvPr/>
        </p:nvSpPr>
        <p:spPr>
          <a:xfrm>
            <a:off x="1222878" y="6009888"/>
            <a:ext cx="3768789" cy="646331"/>
          </a:xfrm>
          <a:prstGeom prst="rect">
            <a:avLst/>
          </a:prstGeom>
          <a:noFill/>
        </p:spPr>
        <p:txBody>
          <a:bodyPr wrap="none" rtlCol="0">
            <a:spAutoFit/>
          </a:bodyPr>
          <a:lstStyle/>
          <a:p>
            <a:r>
              <a:rPr lang="en-NL" dirty="0"/>
              <a:t>Fig.2 Study area, northern North Sea</a:t>
            </a:r>
          </a:p>
          <a:p>
            <a:r>
              <a:rPr lang="en-NL" dirty="0"/>
              <a:t>(Øyvind et al. 2010)</a:t>
            </a:r>
          </a:p>
        </p:txBody>
      </p:sp>
      <p:sp>
        <p:nvSpPr>
          <p:cNvPr id="3" name="TextBox 2">
            <a:extLst>
              <a:ext uri="{FF2B5EF4-FFF2-40B4-BE49-F238E27FC236}">
                <a16:creationId xmlns:a16="http://schemas.microsoft.com/office/drawing/2014/main" id="{1679ED80-5BF3-13FB-D0DE-812A1865AF5C}"/>
              </a:ext>
            </a:extLst>
          </p:cNvPr>
          <p:cNvSpPr txBox="1"/>
          <p:nvPr/>
        </p:nvSpPr>
        <p:spPr>
          <a:xfrm>
            <a:off x="6777948" y="6009888"/>
            <a:ext cx="4916539" cy="646331"/>
          </a:xfrm>
          <a:prstGeom prst="rect">
            <a:avLst/>
          </a:prstGeom>
          <a:noFill/>
        </p:spPr>
        <p:txBody>
          <a:bodyPr wrap="none" rtlCol="0">
            <a:spAutoFit/>
          </a:bodyPr>
          <a:lstStyle/>
          <a:p>
            <a:r>
              <a:rPr lang="en-NL" dirty="0"/>
              <a:t>Fig.3 Relation of density and Vp of reservoir rock</a:t>
            </a:r>
          </a:p>
          <a:p>
            <a:r>
              <a:rPr lang="en-NL" dirty="0"/>
              <a:t> in northern North Sea (Øyvind et al. 2010)</a:t>
            </a:r>
          </a:p>
        </p:txBody>
      </p:sp>
      <p:pic>
        <p:nvPicPr>
          <p:cNvPr id="5" name="Picture 4">
            <a:extLst>
              <a:ext uri="{FF2B5EF4-FFF2-40B4-BE49-F238E27FC236}">
                <a16:creationId xmlns:a16="http://schemas.microsoft.com/office/drawing/2014/main" id="{59DCE56E-17FD-883F-1A9E-5E2FC641A8A0}"/>
              </a:ext>
            </a:extLst>
          </p:cNvPr>
          <p:cNvPicPr>
            <a:picLocks noChangeAspect="1"/>
          </p:cNvPicPr>
          <p:nvPr/>
        </p:nvPicPr>
        <p:blipFill>
          <a:blip r:embed="rId5"/>
          <a:stretch>
            <a:fillRect/>
          </a:stretch>
        </p:blipFill>
        <p:spPr>
          <a:xfrm>
            <a:off x="10137584" y="0"/>
            <a:ext cx="2270908" cy="959655"/>
          </a:xfrm>
          <a:prstGeom prst="rect">
            <a:avLst/>
          </a:prstGeom>
        </p:spPr>
      </p:pic>
      <p:sp>
        <p:nvSpPr>
          <p:cNvPr id="6" name="TextBox 5">
            <a:extLst>
              <a:ext uri="{FF2B5EF4-FFF2-40B4-BE49-F238E27FC236}">
                <a16:creationId xmlns:a16="http://schemas.microsoft.com/office/drawing/2014/main" id="{2B58A14A-DA56-6C6A-89A3-39885C7DDD7F}"/>
              </a:ext>
            </a:extLst>
          </p:cNvPr>
          <p:cNvSpPr txBox="1"/>
          <p:nvPr/>
        </p:nvSpPr>
        <p:spPr>
          <a:xfrm>
            <a:off x="130629" y="118754"/>
            <a:ext cx="5527667" cy="461665"/>
          </a:xfrm>
          <a:prstGeom prst="rect">
            <a:avLst/>
          </a:prstGeom>
          <a:noFill/>
        </p:spPr>
        <p:txBody>
          <a:bodyPr wrap="none" rtlCol="0">
            <a:spAutoFit/>
          </a:bodyPr>
          <a:lstStyle/>
          <a:p>
            <a:r>
              <a:rPr lang="en-NL" sz="2400" b="1" u="sng" dirty="0"/>
              <a:t>Chapter 2: Data and Forward Modeling</a:t>
            </a:r>
          </a:p>
        </p:txBody>
      </p:sp>
      <p:sp>
        <p:nvSpPr>
          <p:cNvPr id="7" name="TextBox 6">
            <a:extLst>
              <a:ext uri="{FF2B5EF4-FFF2-40B4-BE49-F238E27FC236}">
                <a16:creationId xmlns:a16="http://schemas.microsoft.com/office/drawing/2014/main" id="{41D18F99-81D9-5AF0-D36F-6096E31FFCE3}"/>
              </a:ext>
            </a:extLst>
          </p:cNvPr>
          <p:cNvSpPr txBox="1"/>
          <p:nvPr/>
        </p:nvSpPr>
        <p:spPr>
          <a:xfrm>
            <a:off x="783098" y="636489"/>
            <a:ext cx="3044423" cy="646331"/>
          </a:xfrm>
          <a:prstGeom prst="rect">
            <a:avLst/>
          </a:prstGeom>
          <a:noFill/>
        </p:spPr>
        <p:txBody>
          <a:bodyPr wrap="none" rtlCol="0">
            <a:spAutoFit/>
          </a:bodyPr>
          <a:lstStyle/>
          <a:p>
            <a:r>
              <a:rPr lang="en-NL" b="1" i="1" dirty="0">
                <a:latin typeface="Arial" panose="020B0604020202020204" pitchFamily="34" charset="0"/>
                <a:cs typeface="Arial" panose="020B0604020202020204" pitchFamily="34" charset="0"/>
              </a:rPr>
              <a:t>2.2 Geologic assumptions</a:t>
            </a:r>
          </a:p>
          <a:p>
            <a:endParaRPr lang="en-NL" dirty="0"/>
          </a:p>
        </p:txBody>
      </p:sp>
      <p:pic>
        <p:nvPicPr>
          <p:cNvPr id="9" name="Graphic 8" descr="Footprints with solid fill">
            <a:extLst>
              <a:ext uri="{FF2B5EF4-FFF2-40B4-BE49-F238E27FC236}">
                <a16:creationId xmlns:a16="http://schemas.microsoft.com/office/drawing/2014/main" id="{8A810A38-1540-83B3-084F-161FB4C065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5057" y="580419"/>
            <a:ext cx="608628" cy="608628"/>
          </a:xfrm>
          <a:prstGeom prst="rect">
            <a:avLst/>
          </a:prstGeom>
        </p:spPr>
      </p:pic>
    </p:spTree>
    <p:extLst>
      <p:ext uri="{BB962C8B-B14F-4D97-AF65-F5344CB8AC3E}">
        <p14:creationId xmlns:p14="http://schemas.microsoft.com/office/powerpoint/2010/main" val="919787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15372</TotalTime>
  <Words>3748</Words>
  <Application>Microsoft Macintosh PowerPoint</Application>
  <PresentationFormat>Widescreen</PresentationFormat>
  <Paragraphs>308</Paragraphs>
  <Slides>33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Cambria Math</vt:lpstr>
      <vt:lpstr>Wingdings</vt:lpstr>
      <vt:lpstr>Office Theme</vt:lpstr>
      <vt:lpstr>PowerPoint Presentation</vt:lpstr>
      <vt:lpstr>Contents</vt:lpstr>
      <vt:lpstr>PowerPoint Presentation</vt:lpstr>
      <vt:lpstr>PowerPoint Presentation</vt:lpstr>
      <vt:lpstr>PowerPoint Presentation</vt:lpstr>
      <vt:lpstr>PowerPoint Presentation</vt:lpstr>
      <vt:lpstr>Fig.1 Pipeline overview of forward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Geophysical forward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Any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Zeyu Wang</dc:creator>
  <cp:lastModifiedBy>Zeyu Wang</cp:lastModifiedBy>
  <cp:revision>42</cp:revision>
  <dcterms:created xsi:type="dcterms:W3CDTF">2025-06-10T13:03:03Z</dcterms:created>
  <dcterms:modified xsi:type="dcterms:W3CDTF">2025-12-03T06:51:39Z</dcterms:modified>
</cp:coreProperties>
</file>